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1"/>
  </p:notesMasterIdLst>
  <p:sldIdLst>
    <p:sldId id="256" r:id="rId2"/>
    <p:sldId id="259" r:id="rId3"/>
    <p:sldId id="283" r:id="rId4"/>
    <p:sldId id="284" r:id="rId5"/>
    <p:sldId id="257" r:id="rId6"/>
    <p:sldId id="258"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60" r:id="rId22"/>
    <p:sldId id="276" r:id="rId23"/>
    <p:sldId id="277" r:id="rId24"/>
    <p:sldId id="278" r:id="rId25"/>
    <p:sldId id="279" r:id="rId26"/>
    <p:sldId id="261" r:id="rId27"/>
    <p:sldId id="280" r:id="rId28"/>
    <p:sldId id="281" r:id="rId29"/>
    <p:sldId id="282"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Stijl, licht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Stijl, licht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6" autoAdjust="0"/>
    <p:restoredTop sz="77937" autoAdjust="0"/>
  </p:normalViewPr>
  <p:slideViewPr>
    <p:cSldViewPr snapToGrid="0">
      <p:cViewPr varScale="1">
        <p:scale>
          <a:sx n="96" d="100"/>
          <a:sy n="96" d="100"/>
        </p:scale>
        <p:origin x="58" y="13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D38C74-7D23-4DF4-AE0E-7A284765CDE9}" type="datetimeFigureOut">
              <a:rPr lang="en-GB" smtClean="0"/>
              <a:t>21/05/2018</a:t>
            </a:fld>
            <a:endParaRPr lang="en-GB"/>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C66A30-89AF-4214-8951-4C3A76689657}" type="slidenum">
              <a:rPr lang="en-GB" smtClean="0"/>
              <a:t>‹nr.›</a:t>
            </a:fld>
            <a:endParaRPr lang="en-GB"/>
          </a:p>
        </p:txBody>
      </p:sp>
    </p:spTree>
    <p:extLst>
      <p:ext uri="{BB962C8B-B14F-4D97-AF65-F5344CB8AC3E}">
        <p14:creationId xmlns:p14="http://schemas.microsoft.com/office/powerpoint/2010/main" val="226968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Wij gaan jullie wat meer uitleg geven over hoe wij ons project van Big Data hebben aangepakt.</a:t>
            </a:r>
          </a:p>
          <a:p>
            <a:r>
              <a:rPr lang="nl-NL" dirty="0"/>
              <a:t>Onze groep bestaat uit Jonas, Thomas, Sven en mezelf.</a:t>
            </a:r>
          </a:p>
          <a:p>
            <a:endParaRPr lang="nl-NL" dirty="0"/>
          </a:p>
        </p:txBody>
      </p:sp>
      <p:sp>
        <p:nvSpPr>
          <p:cNvPr id="4" name="Tijdelijke aanduiding voor dianummer 3"/>
          <p:cNvSpPr>
            <a:spLocks noGrp="1"/>
          </p:cNvSpPr>
          <p:nvPr>
            <p:ph type="sldNum" sz="quarter" idx="10"/>
          </p:nvPr>
        </p:nvSpPr>
        <p:spPr/>
        <p:txBody>
          <a:bodyPr/>
          <a:lstStyle/>
          <a:p>
            <a:fld id="{46C66A30-89AF-4214-8951-4C3A76689657}" type="slidenum">
              <a:rPr lang="en-GB" smtClean="0"/>
              <a:t>1</a:t>
            </a:fld>
            <a:endParaRPr lang="en-GB"/>
          </a:p>
        </p:txBody>
      </p:sp>
    </p:spTree>
    <p:extLst>
      <p:ext uri="{BB962C8B-B14F-4D97-AF65-F5344CB8AC3E}">
        <p14:creationId xmlns:p14="http://schemas.microsoft.com/office/powerpoint/2010/main" val="2400192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10"/>
          </p:nvPr>
        </p:nvSpPr>
        <p:spPr/>
        <p:txBody>
          <a:bodyPr/>
          <a:lstStyle/>
          <a:p>
            <a:fld id="{46C66A30-89AF-4214-8951-4C3A76689657}" type="slidenum">
              <a:rPr lang="en-GB" smtClean="0"/>
              <a:t>2</a:t>
            </a:fld>
            <a:endParaRPr lang="en-GB"/>
          </a:p>
        </p:txBody>
      </p:sp>
    </p:spTree>
    <p:extLst>
      <p:ext uri="{BB962C8B-B14F-4D97-AF65-F5344CB8AC3E}">
        <p14:creationId xmlns:p14="http://schemas.microsoft.com/office/powerpoint/2010/main" val="1576912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Oorspronkelijk waren er 11 401 196 records</a:t>
            </a:r>
            <a:endParaRPr lang="nl-BE" dirty="0"/>
          </a:p>
          <a:p>
            <a:endParaRPr lang="en-GB" dirty="0"/>
          </a:p>
        </p:txBody>
      </p:sp>
      <p:sp>
        <p:nvSpPr>
          <p:cNvPr id="4" name="Tijdelijke aanduiding voor dianummer 3"/>
          <p:cNvSpPr>
            <a:spLocks noGrp="1"/>
          </p:cNvSpPr>
          <p:nvPr>
            <p:ph type="sldNum" sz="quarter" idx="10"/>
          </p:nvPr>
        </p:nvSpPr>
        <p:spPr/>
        <p:txBody>
          <a:bodyPr/>
          <a:lstStyle/>
          <a:p>
            <a:fld id="{46C66A30-89AF-4214-8951-4C3A76689657}" type="slidenum">
              <a:rPr lang="en-GB" smtClean="0"/>
              <a:t>3</a:t>
            </a:fld>
            <a:endParaRPr lang="en-GB"/>
          </a:p>
        </p:txBody>
      </p:sp>
    </p:spTree>
    <p:extLst>
      <p:ext uri="{BB962C8B-B14F-4D97-AF65-F5344CB8AC3E}">
        <p14:creationId xmlns:p14="http://schemas.microsoft.com/office/powerpoint/2010/main" val="2850964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Maar na alles zo goed mogelijk te cleanen kwamen wij uit op 10 522 133 resterende records.</a:t>
            </a:r>
          </a:p>
          <a:p>
            <a:r>
              <a:rPr lang="nl-NL" dirty="0"/>
              <a:t>Dus dan vragen jullie je waarschijnlijk af, hoe kom je daar nu bij?</a:t>
            </a:r>
            <a:endParaRPr lang="nl-BE" dirty="0"/>
          </a:p>
          <a:p>
            <a:endParaRPr lang="en-GB" dirty="0"/>
          </a:p>
        </p:txBody>
      </p:sp>
      <p:sp>
        <p:nvSpPr>
          <p:cNvPr id="4" name="Tijdelijke aanduiding voor dianummer 3"/>
          <p:cNvSpPr>
            <a:spLocks noGrp="1"/>
          </p:cNvSpPr>
          <p:nvPr>
            <p:ph type="sldNum" sz="quarter" idx="10"/>
          </p:nvPr>
        </p:nvSpPr>
        <p:spPr/>
        <p:txBody>
          <a:bodyPr/>
          <a:lstStyle/>
          <a:p>
            <a:fld id="{46C66A30-89AF-4214-8951-4C3A76689657}" type="slidenum">
              <a:rPr lang="en-GB" smtClean="0"/>
              <a:t>4</a:t>
            </a:fld>
            <a:endParaRPr lang="en-GB"/>
          </a:p>
        </p:txBody>
      </p:sp>
    </p:spTree>
    <p:extLst>
      <p:ext uri="{BB962C8B-B14F-4D97-AF65-F5344CB8AC3E}">
        <p14:creationId xmlns:p14="http://schemas.microsoft.com/office/powerpoint/2010/main" val="3055965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Toen we net gestart waren hadden we eigenlijk nog maar de helft van onze data die overbleef, dat vonden we nogal eigenaardig. Dat kwam omdat we records verwijderen op basis van de gemiddelde snelheid, maar die klopte niet omdat we de tijden verkeerd hadden berekend, De tijden staan namelijk op het regionale uur en niet op een standaard tijd.</a:t>
            </a:r>
          </a:p>
          <a:p>
            <a:endParaRPr lang="nl-NL" dirty="0"/>
          </a:p>
          <a:p>
            <a:r>
              <a:rPr lang="nl-NL" dirty="0"/>
              <a:t>Daarom hebben we om te beginnen eerst de dubbelen er uitgehaald, dat was eigenlijk al het grootste deel van het werk. Zoals je kan zien zorgde dat al voor ongeveer 650 000 (649 275) minder records. </a:t>
            </a:r>
          </a:p>
          <a:p>
            <a:r>
              <a:rPr lang="nl-NL" dirty="0"/>
              <a:t>Daarna hebben we ook de records met lege waarden verwijdert, dit waren er slechts 2. We hebben de records dan een nieuwe index gegeven omdat </a:t>
            </a:r>
            <a:r>
              <a:rPr lang="nl-NL" dirty="0" err="1"/>
              <a:t>pandas</a:t>
            </a:r>
            <a:r>
              <a:rPr lang="nl-NL" dirty="0"/>
              <a:t> automatisch de datum als index nam. </a:t>
            </a:r>
          </a:p>
          <a:p>
            <a:r>
              <a:rPr lang="nl-NL" dirty="0"/>
              <a:t>Toen hebben we gecontroleerd of alle aankomststaten wel degelijk in de USA lagen en of deze nog bestonden, daarmee hebben we ook meer dan 55 000 records (56 413) kunnen verwijderen.</a:t>
            </a:r>
          </a:p>
          <a:p>
            <a:endParaRPr lang="nl-NL" dirty="0"/>
          </a:p>
          <a:p>
            <a:r>
              <a:rPr lang="nl-NL" dirty="0"/>
              <a:t>Zo bestond TT (Trust </a:t>
            </a:r>
            <a:r>
              <a:rPr lang="nl-NL" dirty="0" err="1"/>
              <a:t>Territory</a:t>
            </a:r>
            <a:r>
              <a:rPr lang="nl-NL" dirty="0"/>
              <a:t> of Pacific </a:t>
            </a:r>
            <a:r>
              <a:rPr lang="nl-NL" dirty="0" err="1"/>
              <a:t>Islands</a:t>
            </a:r>
            <a:r>
              <a:rPr lang="nl-NL" dirty="0"/>
              <a:t>) al niet meer sinds 1986.</a:t>
            </a:r>
          </a:p>
          <a:p>
            <a:r>
              <a:rPr lang="nl-NL" dirty="0"/>
              <a:t>PR (Puerto Rico) is een territorium net als VI (U.S. Virgin </a:t>
            </a:r>
            <a:r>
              <a:rPr lang="nl-NL" dirty="0" err="1"/>
              <a:t>Islands</a:t>
            </a:r>
            <a:r>
              <a:rPr lang="nl-NL" dirty="0"/>
              <a:t>) </a:t>
            </a:r>
          </a:p>
          <a:p>
            <a:endParaRPr lang="nl-NL" dirty="0"/>
          </a:p>
          <a:p>
            <a:r>
              <a:rPr lang="nl-NL" dirty="0"/>
              <a:t>Vervolgens deden we hetzelfde met de vertrekstaten en zo waren er nogmaals meer dan 50 000 (53 184) records minder.</a:t>
            </a:r>
          </a:p>
          <a:p>
            <a:endParaRPr lang="nl-NL" dirty="0"/>
          </a:p>
          <a:p>
            <a:r>
              <a:rPr lang="nl-NL" dirty="0"/>
              <a:t>Dan vonden we nog iets anders, records waar eigenlijk alle kolommen dezelfde waarden hadden waar bijvoorbeeld enkel de vertraging verschilt, In dat geval beschouwen we de records als dezelfde vlucht en nemen we het gemiddelde van de vertraging. Dit spaarde ons ook weer 290 records.</a:t>
            </a:r>
          </a:p>
          <a:p>
            <a:endParaRPr lang="nl-NL" dirty="0"/>
          </a:p>
          <a:p>
            <a:r>
              <a:rPr lang="nl-NL" dirty="0"/>
              <a:t>Als laatste keken we ook of er records waren met een vertrektijd die vroeger was dan de aankomsttijd, maar omdat we enkel de tijd ter beschikking kregen en niet de aankomstdatum konden we hier niet zeker zijn of het wel of niet klopte, daarom hebben we geen extra records verwijderd.</a:t>
            </a:r>
          </a:p>
          <a:p>
            <a:endParaRPr lang="nl-NL" dirty="0"/>
          </a:p>
          <a:p>
            <a:r>
              <a:rPr lang="nl-NL" dirty="0"/>
              <a:t>Op die manier hebben we in totaal bijna een miljoen, of 879 063 records kunnen wegwerken.</a:t>
            </a:r>
          </a:p>
          <a:p>
            <a:endParaRPr lang="nl-NL" dirty="0"/>
          </a:p>
          <a:p>
            <a:r>
              <a:rPr lang="nl-NL" dirty="0"/>
              <a:t>Dan geef ik nu het woord aan Sven die jullie wat meer uitleg zal geven over de grafieken die we gemaakt hebben.</a:t>
            </a:r>
            <a:endParaRPr lang="nl-BE" dirty="0"/>
          </a:p>
          <a:p>
            <a:endParaRPr lang="en-GB" dirty="0"/>
          </a:p>
        </p:txBody>
      </p:sp>
      <p:sp>
        <p:nvSpPr>
          <p:cNvPr id="4" name="Tijdelijke aanduiding voor dianummer 3"/>
          <p:cNvSpPr>
            <a:spLocks noGrp="1"/>
          </p:cNvSpPr>
          <p:nvPr>
            <p:ph type="sldNum" sz="quarter" idx="10"/>
          </p:nvPr>
        </p:nvSpPr>
        <p:spPr/>
        <p:txBody>
          <a:bodyPr/>
          <a:lstStyle/>
          <a:p>
            <a:fld id="{46C66A30-89AF-4214-8951-4C3A76689657}" type="slidenum">
              <a:rPr lang="en-GB" smtClean="0"/>
              <a:t>5</a:t>
            </a:fld>
            <a:endParaRPr lang="en-GB"/>
          </a:p>
        </p:txBody>
      </p:sp>
    </p:spTree>
    <p:extLst>
      <p:ext uri="{BB962C8B-B14F-4D97-AF65-F5344CB8AC3E}">
        <p14:creationId xmlns:p14="http://schemas.microsoft.com/office/powerpoint/2010/main" val="28516527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nl-NL"/>
              <a:t>Klik om stijl te bewerken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Klikken om de ondertitelstijl van het model te bewerken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nl-NL"/>
              <a:t>Klik om stijl te bewerken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nl-NL"/>
              <a:t>Klik om stijl te bewerken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a:t>Klik om stijl te bewerken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a:t>Tekststijl van het model bewerken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nl-NL"/>
              <a:t>Klik om stijl te bewerken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fferte naamkaartj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a:t>Klik om stijl te bewerken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nl-NL"/>
              <a:t>Tekststijl van het model bewerken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ar of onwaar">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nl-NL"/>
              <a:t>Klik om stijl te bewerken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nl-NL"/>
              <a:t>Tekststijl van het model bewerken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nchor="ct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nl-NL"/>
              <a:t>Klik om stijl te bewerken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a:t>Klik om stijl te bewerken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nl-NL"/>
              <a:t>Klik om stijl te bewerken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nl-NL"/>
              <a:t>Klik om stijl te bewerken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B61BEF0D-F0BB-DE4B-95CE-6DB70DBA9567}" type="datetimeFigureOut">
              <a:rPr lang="en-US" dirty="0"/>
              <a:pPr/>
              <a:t>5/21/2018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nl-NL"/>
              <a:t>Klik om stijl te bewerken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5/21/2018</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‹nr.›</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blip>
          <a:stretch/>
        </a:blipFill>
        <a:effectLst/>
      </p:bgPr>
    </p:bg>
    <p:spTree>
      <p:nvGrpSpPr>
        <p:cNvPr id="1" name=""/>
        <p:cNvGrpSpPr/>
        <p:nvPr/>
      </p:nvGrpSpPr>
      <p:grpSpPr>
        <a:xfrm>
          <a:off x="0" y="0"/>
          <a:ext cx="0" cy="0"/>
          <a:chOff x="0" y="0"/>
          <a:chExt cx="0" cy="0"/>
        </a:xfrm>
      </p:grpSpPr>
      <p:pic>
        <p:nvPicPr>
          <p:cNvPr id="8" name="Afbeelding 7">
            <a:extLst>
              <a:ext uri="{FF2B5EF4-FFF2-40B4-BE49-F238E27FC236}">
                <a16:creationId xmlns:a16="http://schemas.microsoft.com/office/drawing/2014/main" id="{C6AF4B05-5919-4B19-940B-9074E0FC388A}"/>
              </a:ext>
            </a:extLst>
          </p:cNvPr>
          <p:cNvPicPr>
            <a:picLocks noChangeAspect="1"/>
          </p:cNvPicPr>
          <p:nvPr/>
        </p:nvPicPr>
        <p:blipFill rotWithShape="1">
          <a:blip r:embed="rId4"/>
          <a:srcRect l="18788" t="9091" r="-1" b="-1"/>
          <a:stretch/>
        </p:blipFill>
        <p:spPr>
          <a:xfrm>
            <a:off x="20" y="10"/>
            <a:ext cx="12191980" cy="6857990"/>
          </a:xfrm>
          <a:prstGeom prst="rect">
            <a:avLst/>
          </a:prstGeom>
        </p:spPr>
      </p:pic>
      <p:pic>
        <p:nvPicPr>
          <p:cNvPr id="13" name="Picture 12">
            <a:extLst>
              <a:ext uri="{FF2B5EF4-FFF2-40B4-BE49-F238E27FC236}">
                <a16:creationId xmlns:a16="http://schemas.microsoft.com/office/drawing/2014/main" id="{2EB248D8-CF52-4E79-8818-CCF3E9CD55A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Freeform 5">
            <a:extLst>
              <a:ext uri="{FF2B5EF4-FFF2-40B4-BE49-F238E27FC236}">
                <a16:creationId xmlns:a16="http://schemas.microsoft.com/office/drawing/2014/main" id="{EE853D4C-8752-44E5-AD7A-063F8234AA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7" name="Freeform 14">
            <a:extLst>
              <a:ext uri="{FF2B5EF4-FFF2-40B4-BE49-F238E27FC236}">
                <a16:creationId xmlns:a16="http://schemas.microsoft.com/office/drawing/2014/main" id="{73F69954-D4AA-45CE-A548-AEBF62E313A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068A9AF-AB93-401A-8CE9-F39578B3A7D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0" name="Straight Connector 19">
              <a:extLst>
                <a:ext uri="{FF2B5EF4-FFF2-40B4-BE49-F238E27FC236}">
                  <a16:creationId xmlns:a16="http://schemas.microsoft.com/office/drawing/2014/main" id="{8884D755-D741-471A-A4CA-F50EF5B592D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15B122A-DB1B-47F1-9D17-7AAD12FDCC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F5D230F-E76B-4836-8358-A102EEAE77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2430D58-5160-48FC-8844-63C3E0B104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35B9D0E-1620-4053-A7CC-0315832CBFC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384EAA0-3D9E-4D80-B921-03DB831EC67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7733966-4929-4D6A-9E07-2410580C029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E0B5A27-B6CC-4E73-8D9A-3FEFD3FB68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EEA3C4E-D362-4242-9810-2D32F7E94C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B38A6C6-EFF5-4EE1-ADFE-B5F507B080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015C031-4320-4BBA-86BE-C1C67FBBA98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E8CBF99-47D6-4D49-BB15-0D7BE834E29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E1EFA5-BC29-4544-8FD3-018ACD212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525904B-4221-4FAD-BE3E-44A63F3CE0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F82C6C7-DBDD-44C9-8FCF-ADED6B5B3BB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C53B382-C708-47B5-AA1D-0BEC4F042B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6953A60-0310-4285-8409-1D3868C9BB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3773B86-6265-4CC5-83C1-A09F76FEDC4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065C455-96CD-464F-BFF3-C22DBF3A0B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237F692-81B3-4CD6-972E-7796DD644C9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ECA07D0-9E86-4A9B-BAB4-43493766A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8FA0748-B289-4275-B061-F24BC6DBB9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3ECAB31-E589-40F0-B92D-1D4BB1A1C0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C59E4A1-C61A-41D0-AF5B-57D898401E6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95CAE1B-7705-4527-ACE1-3A682722B98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46A045C-2507-4310-A46F-3C24C36D578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534929-5355-4FCC-B28D-23A2B339A47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F81BF46-0D3A-4438-8EEE-6121B670CEA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0C3AD23-F5B5-4D59-8AC8-81D53B8B34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9052C6B-3534-4A9B-B622-E8D5D13218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4D56ED8-876B-4EE6-B357-10A12B5BA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5D4CDC2-E214-4417-8095-5B2F91AEAB3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6C5CE46-26FC-41D6-A21C-F65C878955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6C81983-24FD-4606-B8D4-469D7988020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41EB9C6-04B6-40DB-9DC7-D04A93BFD61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871D9AB-A0B0-47A4-A672-76333E70550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475B67C-4900-48BA-9B5E-B8757884B4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2E1C3B6C-DA70-4290-8F39-6C593A18138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0583374-799E-427C-B427-008CE921FF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E40998E-C5A3-492A-B12A-148AB0EBCE6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9283048-DDA8-4BC4-B8CC-DF3C5A9F25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429CF45-D8B8-484C-9A56-6A827F458D0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CD09BAD-3640-4C2C-BCFB-6616880580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B8388B9-6E7F-4E4A-B6AF-DE7EC2A0051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A142A50-C95A-4541-A313-EF1B19CEDD8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E664D3E-3B0F-4769-9D06-0D2A9F7FDDC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823FC98-39F7-48F1-9108-E89CF17858D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531CA6A-5852-4AF8-9BB7-FB48A7ADF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6490D45-405E-42E8-8E75-FB40435E4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655B4ED-0C84-4BED-B75C-7856E3FF4D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8472CDE-C9A5-41FF-9F25-C11A4BC028C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161A2FD-1C25-44BE-9436-0C75B67E3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EB8AE4B-8581-470F-8F5F-3E4939381AA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43DADFF-BD52-4029-9501-239CF76006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64CEB4E7-E357-4D3C-A253-8A54191B5BF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3F8EEACB-8345-4632-BC96-621945A018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E32197A-D1A2-4A8B-A6D2-CAF590F248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E3F8E170-186A-4D86-A017-B30FBECF697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49B6D74-07B1-4E0E-9BBA-1905247399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320448A-2320-459B-B975-71822DD38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7B594DEB-FD2B-4FAF-A670-65C0355DAFF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BCC1FEE-F2A2-4CBC-A937-65FB46A314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D32B9E3-91E7-419D-AF64-B8EF6424FD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2004CD01-0FC5-4CD8-A1B4-CE1128775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1FE5CA4-CBA0-4623-8CCA-9D340DFA3D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486D501-B2DE-45BD-8240-731D2EAA97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AEAB6A1-C430-4444-99EF-4EEA3EC0C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A6FDF40-BC01-4309-832B-B4E1C698BF6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4BD07185-1C9A-4B11-80A0-E2ED0D85FC8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32CFF46-1BB3-4160-9356-F224042C53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FE94851-EBB2-40D8-8D64-9822B6D62CE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DBBFF110-E54E-4FB1-B864-A4457C6CE75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319A31A-8D57-4A81-9231-0AC53C6CDB1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68704F1-4068-46C9-ABC3-49FE3E0E1CC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F4FB8274-3C59-4C53-B2F4-813FD708EE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59F7020-06BC-4E19-A07A-C19993A92E9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520646A-A14F-42EC-A5E7-6CBCE8910D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B65C275-E65F-4C36-8C20-BAF3CC74432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DD83C8A2-B853-4C0C-A833-D3CED340BBFC}"/>
              </a:ext>
            </a:extLst>
          </p:cNvPr>
          <p:cNvSpPr>
            <a:spLocks noGrp="1"/>
          </p:cNvSpPr>
          <p:nvPr>
            <p:ph type="ctrTitle"/>
          </p:nvPr>
        </p:nvSpPr>
        <p:spPr>
          <a:xfrm>
            <a:off x="6765299" y="809419"/>
            <a:ext cx="4513792" cy="2819398"/>
          </a:xfrm>
        </p:spPr>
        <p:txBody>
          <a:bodyPr>
            <a:normAutofit/>
          </a:bodyPr>
          <a:lstStyle/>
          <a:p>
            <a:r>
              <a:rPr lang="nl-BE" dirty="0"/>
              <a:t>USA Flight data</a:t>
            </a:r>
            <a:endParaRPr lang="en-GB" dirty="0"/>
          </a:p>
        </p:txBody>
      </p:sp>
      <p:sp>
        <p:nvSpPr>
          <p:cNvPr id="3" name="Ondertitel 2">
            <a:extLst>
              <a:ext uri="{FF2B5EF4-FFF2-40B4-BE49-F238E27FC236}">
                <a16:creationId xmlns:a16="http://schemas.microsoft.com/office/drawing/2014/main" id="{7C3B8B73-1701-4A4A-8677-3D82CA1671F7}"/>
              </a:ext>
            </a:extLst>
          </p:cNvPr>
          <p:cNvSpPr>
            <a:spLocks noGrp="1"/>
          </p:cNvSpPr>
          <p:nvPr>
            <p:ph type="subTitle" idx="1"/>
          </p:nvPr>
        </p:nvSpPr>
        <p:spPr>
          <a:xfrm>
            <a:off x="6347721" y="3516937"/>
            <a:ext cx="4812404" cy="2248863"/>
          </a:xfrm>
        </p:spPr>
        <p:txBody>
          <a:bodyPr>
            <a:normAutofit/>
          </a:bodyPr>
          <a:lstStyle/>
          <a:p>
            <a:pPr>
              <a:lnSpc>
                <a:spcPct val="90000"/>
              </a:lnSpc>
            </a:pPr>
            <a:r>
              <a:rPr lang="en-GB" sz="1400" dirty="0"/>
              <a:t>Project Big Data, Business Intelligence and NoSQL</a:t>
            </a:r>
          </a:p>
          <a:p>
            <a:pPr>
              <a:lnSpc>
                <a:spcPct val="90000"/>
              </a:lnSpc>
            </a:pPr>
            <a:r>
              <a:rPr lang="en-GB" sz="1400" dirty="0"/>
              <a:t>By</a:t>
            </a:r>
          </a:p>
          <a:p>
            <a:pPr>
              <a:lnSpc>
                <a:spcPct val="90000"/>
              </a:lnSpc>
            </a:pPr>
            <a:r>
              <a:rPr lang="en-GB" sz="1400" dirty="0"/>
              <a:t>Ishan Ameel</a:t>
            </a:r>
          </a:p>
          <a:p>
            <a:pPr>
              <a:lnSpc>
                <a:spcPct val="90000"/>
              </a:lnSpc>
            </a:pPr>
            <a:r>
              <a:rPr lang="en-GB" sz="1400" dirty="0"/>
              <a:t>Jonas Anseel</a:t>
            </a:r>
          </a:p>
          <a:p>
            <a:pPr>
              <a:lnSpc>
                <a:spcPct val="90000"/>
              </a:lnSpc>
            </a:pPr>
            <a:r>
              <a:rPr lang="en-GB" sz="1400" dirty="0"/>
              <a:t>Thomas </a:t>
            </a:r>
            <a:r>
              <a:rPr lang="en-GB" sz="1400" dirty="0" err="1"/>
              <a:t>Billiet</a:t>
            </a:r>
            <a:endParaRPr lang="en-GB" sz="1400" dirty="0"/>
          </a:p>
          <a:p>
            <a:pPr>
              <a:lnSpc>
                <a:spcPct val="90000"/>
              </a:lnSpc>
            </a:pPr>
            <a:r>
              <a:rPr lang="en-GB" sz="1400" dirty="0"/>
              <a:t>Sven  Depickere </a:t>
            </a:r>
          </a:p>
        </p:txBody>
      </p:sp>
    </p:spTree>
    <p:extLst>
      <p:ext uri="{BB962C8B-B14F-4D97-AF65-F5344CB8AC3E}">
        <p14:creationId xmlns:p14="http://schemas.microsoft.com/office/powerpoint/2010/main" val="3257184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64B9DF-01FA-466D-9BE7-BE0F838D2B0A}"/>
              </a:ext>
            </a:extLst>
          </p:cNvPr>
          <p:cNvSpPr>
            <a:spLocks noGrp="1"/>
          </p:cNvSpPr>
          <p:nvPr>
            <p:ph type="title"/>
          </p:nvPr>
        </p:nvSpPr>
        <p:spPr>
          <a:xfrm>
            <a:off x="228601" y="-111672"/>
            <a:ext cx="10131425" cy="1456267"/>
          </a:xfrm>
        </p:spPr>
        <p:txBody>
          <a:bodyPr/>
          <a:lstStyle/>
          <a:p>
            <a:r>
              <a:rPr lang="nl-BE" i="1" dirty="0" err="1"/>
              <a:t>What</a:t>
            </a:r>
            <a:r>
              <a:rPr lang="nl-BE" i="1" dirty="0"/>
              <a:t> are </a:t>
            </a:r>
            <a:r>
              <a:rPr lang="nl-BE" i="1" dirty="0" err="1"/>
              <a:t>the</a:t>
            </a:r>
            <a:r>
              <a:rPr lang="nl-BE" i="1" dirty="0"/>
              <a:t> hubs </a:t>
            </a:r>
            <a:r>
              <a:rPr lang="nl-BE" i="1" dirty="0" err="1"/>
              <a:t>for</a:t>
            </a:r>
            <a:r>
              <a:rPr lang="nl-BE" i="1" dirty="0"/>
              <a:t> </a:t>
            </a:r>
            <a:r>
              <a:rPr lang="nl-BE" i="1" dirty="0" err="1"/>
              <a:t>each</a:t>
            </a:r>
            <a:r>
              <a:rPr lang="nl-BE" i="1" dirty="0"/>
              <a:t> carrier?</a:t>
            </a:r>
            <a:endParaRPr lang="en-GB" dirty="0"/>
          </a:p>
        </p:txBody>
      </p:sp>
      <p:pic>
        <p:nvPicPr>
          <p:cNvPr id="5" name="Afbeelding 4" descr="C:\Users\svend\AppData\Local\Microsoft\Windows\INetCache\Content.Word\Hubs.png">
            <a:extLst>
              <a:ext uri="{FF2B5EF4-FFF2-40B4-BE49-F238E27FC236}">
                <a16:creationId xmlns:a16="http://schemas.microsoft.com/office/drawing/2014/main" id="{03F37D29-C404-4A3B-A210-4078A5F3297D}"/>
              </a:ext>
            </a:extLst>
          </p:cNvPr>
          <p:cNvPicPr/>
          <p:nvPr/>
        </p:nvPicPr>
        <p:blipFill rotWithShape="1">
          <a:blip r:embed="rId2">
            <a:extLst>
              <a:ext uri="{28A0092B-C50C-407E-A947-70E740481C1C}">
                <a14:useLocalDpi xmlns:a14="http://schemas.microsoft.com/office/drawing/2010/main" val="0"/>
              </a:ext>
            </a:extLst>
          </a:blip>
          <a:srcRect t="5169" r="8712" b="54831"/>
          <a:stretch/>
        </p:blipFill>
        <p:spPr bwMode="auto">
          <a:xfrm>
            <a:off x="307449" y="1008993"/>
            <a:ext cx="11020551" cy="2715173"/>
          </a:xfrm>
          <a:prstGeom prst="rect">
            <a:avLst/>
          </a:prstGeom>
          <a:noFill/>
          <a:ln>
            <a:noFill/>
          </a:ln>
        </p:spPr>
      </p:pic>
      <p:pic>
        <p:nvPicPr>
          <p:cNvPr id="6" name="Afbeelding 5" descr="C:\Users\svend\AppData\Local\Microsoft\Windows\INetCache\Content.Word\Hubs.png">
            <a:extLst>
              <a:ext uri="{FF2B5EF4-FFF2-40B4-BE49-F238E27FC236}">
                <a16:creationId xmlns:a16="http://schemas.microsoft.com/office/drawing/2014/main" id="{163F7C52-575C-4755-85D4-BDA603D6D007}"/>
              </a:ext>
            </a:extLst>
          </p:cNvPr>
          <p:cNvPicPr/>
          <p:nvPr/>
        </p:nvPicPr>
        <p:blipFill rotWithShape="1">
          <a:blip r:embed="rId2">
            <a:extLst>
              <a:ext uri="{28A0092B-C50C-407E-A947-70E740481C1C}">
                <a14:useLocalDpi xmlns:a14="http://schemas.microsoft.com/office/drawing/2010/main" val="0"/>
              </a:ext>
            </a:extLst>
          </a:blip>
          <a:srcRect t="54444" r="8712" b="5460"/>
          <a:stretch/>
        </p:blipFill>
        <p:spPr bwMode="auto">
          <a:xfrm>
            <a:off x="307449" y="3945855"/>
            <a:ext cx="11020551" cy="2721731"/>
          </a:xfrm>
          <a:prstGeom prst="rect">
            <a:avLst/>
          </a:prstGeom>
          <a:noFill/>
          <a:ln>
            <a:noFill/>
          </a:ln>
        </p:spPr>
      </p:pic>
    </p:spTree>
    <p:extLst>
      <p:ext uri="{BB962C8B-B14F-4D97-AF65-F5344CB8AC3E}">
        <p14:creationId xmlns:p14="http://schemas.microsoft.com/office/powerpoint/2010/main" val="2747252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el 2">
            <a:extLst>
              <a:ext uri="{FF2B5EF4-FFF2-40B4-BE49-F238E27FC236}">
                <a16:creationId xmlns:a16="http://schemas.microsoft.com/office/drawing/2014/main" id="{FB461E35-3579-4678-AF81-B984AE581A92}"/>
              </a:ext>
            </a:extLst>
          </p:cNvPr>
          <p:cNvGraphicFramePr>
            <a:graphicFrameLocks noGrp="1"/>
          </p:cNvGraphicFramePr>
          <p:nvPr>
            <p:extLst>
              <p:ext uri="{D42A27DB-BD31-4B8C-83A1-F6EECF244321}">
                <p14:modId xmlns:p14="http://schemas.microsoft.com/office/powerpoint/2010/main" val="3695593848"/>
              </p:ext>
            </p:extLst>
          </p:nvPr>
        </p:nvGraphicFramePr>
        <p:xfrm>
          <a:off x="2001520" y="1884680"/>
          <a:ext cx="7498317" cy="4402836"/>
        </p:xfrm>
        <a:graphic>
          <a:graphicData uri="http://schemas.openxmlformats.org/drawingml/2006/table">
            <a:tbl>
              <a:tblPr firstRow="1" firstCol="1" bandRow="1">
                <a:tableStyleId>{0E3FDE45-AF77-4B5C-9715-49D594BDF05E}</a:tableStyleId>
              </a:tblPr>
              <a:tblGrid>
                <a:gridCol w="2498887">
                  <a:extLst>
                    <a:ext uri="{9D8B030D-6E8A-4147-A177-3AD203B41FA5}">
                      <a16:colId xmlns:a16="http://schemas.microsoft.com/office/drawing/2014/main" val="580943292"/>
                    </a:ext>
                  </a:extLst>
                </a:gridCol>
                <a:gridCol w="2499715">
                  <a:extLst>
                    <a:ext uri="{9D8B030D-6E8A-4147-A177-3AD203B41FA5}">
                      <a16:colId xmlns:a16="http://schemas.microsoft.com/office/drawing/2014/main" val="2004724298"/>
                    </a:ext>
                  </a:extLst>
                </a:gridCol>
                <a:gridCol w="2499715">
                  <a:extLst>
                    <a:ext uri="{9D8B030D-6E8A-4147-A177-3AD203B41FA5}">
                      <a16:colId xmlns:a16="http://schemas.microsoft.com/office/drawing/2014/main" val="3114347288"/>
                    </a:ext>
                  </a:extLst>
                </a:gridCol>
              </a:tblGrid>
              <a:tr h="239886">
                <a:tc>
                  <a:txBody>
                    <a:bodyPr/>
                    <a:lstStyle/>
                    <a:p>
                      <a:pPr algn="r">
                        <a:lnSpc>
                          <a:spcPct val="107000"/>
                        </a:lnSpc>
                        <a:spcAft>
                          <a:spcPts val="0"/>
                        </a:spcAft>
                      </a:pPr>
                      <a:r>
                        <a:rPr lang="nl-BE" sz="1500">
                          <a:effectLst/>
                        </a:rPr>
                        <a:t>Vliegtuig Maatschappij</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Hubs van de grafiek</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Main-hub</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3077086300"/>
                  </a:ext>
                </a:extLst>
              </a:tr>
              <a:tr h="239886">
                <a:tc>
                  <a:txBody>
                    <a:bodyPr/>
                    <a:lstStyle/>
                    <a:p>
                      <a:pPr algn="r">
                        <a:lnSpc>
                          <a:spcPct val="107000"/>
                        </a:lnSpc>
                        <a:spcAft>
                          <a:spcPts val="0"/>
                        </a:spcAft>
                      </a:pPr>
                      <a:r>
                        <a:rPr lang="nl-BE" sz="1500">
                          <a:effectLst/>
                        </a:rPr>
                        <a:t>American Airlines (AA)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DFW</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DFW</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2055039353"/>
                  </a:ext>
                </a:extLst>
              </a:tr>
              <a:tr h="239886">
                <a:tc>
                  <a:txBody>
                    <a:bodyPr/>
                    <a:lstStyle/>
                    <a:p>
                      <a:pPr algn="r">
                        <a:lnSpc>
                          <a:spcPct val="107000"/>
                        </a:lnSpc>
                        <a:spcAft>
                          <a:spcPts val="0"/>
                        </a:spcAft>
                      </a:pPr>
                      <a:r>
                        <a:rPr lang="nl-BE" sz="1500">
                          <a:effectLst/>
                        </a:rPr>
                        <a:t>Alaska Airlines (AS)</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SEA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SEA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2800796311"/>
                  </a:ext>
                </a:extLst>
              </a:tr>
              <a:tr h="239886">
                <a:tc>
                  <a:txBody>
                    <a:bodyPr/>
                    <a:lstStyle/>
                    <a:p>
                      <a:pPr algn="r">
                        <a:lnSpc>
                          <a:spcPct val="107000"/>
                        </a:lnSpc>
                        <a:spcAft>
                          <a:spcPts val="0"/>
                        </a:spcAft>
                      </a:pPr>
                      <a:r>
                        <a:rPr lang="nl-BE" sz="1500">
                          <a:effectLst/>
                        </a:rPr>
                        <a:t>Jetblue Airways (B6)</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JFK</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JFK</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765578327"/>
                  </a:ext>
                </a:extLst>
              </a:tr>
              <a:tr h="239886">
                <a:tc>
                  <a:txBody>
                    <a:bodyPr/>
                    <a:lstStyle/>
                    <a:p>
                      <a:pPr algn="r">
                        <a:lnSpc>
                          <a:spcPct val="107000"/>
                        </a:lnSpc>
                        <a:spcAft>
                          <a:spcPts val="0"/>
                        </a:spcAft>
                      </a:pPr>
                      <a:r>
                        <a:rPr lang="nl-BE" sz="1500">
                          <a:effectLst/>
                        </a:rPr>
                        <a:t>Continental Airlines (CO)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IAH</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IAH</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1337082319"/>
                  </a:ext>
                </a:extLst>
              </a:tr>
              <a:tr h="239886">
                <a:tc>
                  <a:txBody>
                    <a:bodyPr/>
                    <a:lstStyle/>
                    <a:p>
                      <a:pPr algn="r">
                        <a:lnSpc>
                          <a:spcPct val="107000"/>
                        </a:lnSpc>
                        <a:spcAft>
                          <a:spcPts val="0"/>
                        </a:spcAft>
                      </a:pPr>
                      <a:r>
                        <a:rPr lang="nl-BE" sz="1500">
                          <a:effectLst/>
                        </a:rPr>
                        <a:t>Delta Airlines (DL)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effectLst/>
                        </a:rPr>
                        <a:t>ALT</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effectLst/>
                        </a:rPr>
                        <a:t>ALT</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1638878827"/>
                  </a:ext>
                </a:extLst>
              </a:tr>
              <a:tr h="239886">
                <a:tc>
                  <a:txBody>
                    <a:bodyPr/>
                    <a:lstStyle/>
                    <a:p>
                      <a:pPr algn="r">
                        <a:lnSpc>
                          <a:spcPct val="107000"/>
                        </a:lnSpc>
                        <a:spcAft>
                          <a:spcPts val="0"/>
                        </a:spcAft>
                      </a:pPr>
                      <a:r>
                        <a:rPr lang="nl-BE" sz="1500">
                          <a:effectLst/>
                        </a:rPr>
                        <a:t>ExpressJet Airlines (EV)</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solidFill>
                            <a:srgbClr val="FF0000"/>
                          </a:solidFill>
                          <a:effectLst/>
                        </a:rPr>
                        <a:t>ALT</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solidFill>
                            <a:srgbClr val="FF0000"/>
                          </a:solidFill>
                          <a:effectLst/>
                        </a:rPr>
                        <a:t>IAH</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75839175"/>
                  </a:ext>
                </a:extLst>
              </a:tr>
              <a:tr h="239886">
                <a:tc>
                  <a:txBody>
                    <a:bodyPr/>
                    <a:lstStyle/>
                    <a:p>
                      <a:pPr algn="r">
                        <a:lnSpc>
                          <a:spcPct val="107000"/>
                        </a:lnSpc>
                        <a:spcAft>
                          <a:spcPts val="0"/>
                        </a:spcAft>
                      </a:pPr>
                      <a:r>
                        <a:rPr lang="nl-BE" sz="1500">
                          <a:effectLst/>
                        </a:rPr>
                        <a:t>Frontier Airlines (F9)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DEN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DEN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02900897"/>
                  </a:ext>
                </a:extLst>
              </a:tr>
              <a:tr h="239886">
                <a:tc>
                  <a:txBody>
                    <a:bodyPr/>
                    <a:lstStyle/>
                    <a:p>
                      <a:pPr algn="r">
                        <a:lnSpc>
                          <a:spcPct val="107000"/>
                        </a:lnSpc>
                        <a:spcAft>
                          <a:spcPts val="0"/>
                        </a:spcAft>
                      </a:pPr>
                      <a:r>
                        <a:rPr lang="nl-BE" sz="1500">
                          <a:effectLst/>
                        </a:rPr>
                        <a:t>AirTran Airways (FL)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ALT</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ATL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208105237"/>
                  </a:ext>
                </a:extLst>
              </a:tr>
              <a:tr h="239886">
                <a:tc>
                  <a:txBody>
                    <a:bodyPr/>
                    <a:lstStyle/>
                    <a:p>
                      <a:pPr algn="r">
                        <a:lnSpc>
                          <a:spcPct val="107000"/>
                        </a:lnSpc>
                        <a:spcAft>
                          <a:spcPts val="0"/>
                        </a:spcAft>
                      </a:pPr>
                      <a:r>
                        <a:rPr lang="nl-BE" sz="1500">
                          <a:effectLst/>
                        </a:rPr>
                        <a:t>Hawaiian Airlines (HA)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HNL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HNL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292985189"/>
                  </a:ext>
                </a:extLst>
              </a:tr>
              <a:tr h="239886">
                <a:tc>
                  <a:txBody>
                    <a:bodyPr/>
                    <a:lstStyle/>
                    <a:p>
                      <a:pPr algn="r">
                        <a:lnSpc>
                          <a:spcPct val="107000"/>
                        </a:lnSpc>
                        <a:spcAft>
                          <a:spcPts val="0"/>
                        </a:spcAft>
                      </a:pPr>
                      <a:r>
                        <a:rPr lang="nl-BE" sz="1500">
                          <a:effectLst/>
                        </a:rPr>
                        <a:t>Envoy Air (MQ)</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solidFill>
                            <a:srgbClr val="FF0000"/>
                          </a:solidFill>
                          <a:effectLst/>
                        </a:rPr>
                        <a:t>ORD</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solidFill>
                            <a:srgbClr val="FF0000"/>
                          </a:solidFill>
                          <a:effectLst/>
                        </a:rPr>
                        <a:t>DFW</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88296885"/>
                  </a:ext>
                </a:extLst>
              </a:tr>
              <a:tr h="239886">
                <a:tc>
                  <a:txBody>
                    <a:bodyPr/>
                    <a:lstStyle/>
                    <a:p>
                      <a:pPr algn="r">
                        <a:lnSpc>
                          <a:spcPct val="107000"/>
                        </a:lnSpc>
                        <a:spcAft>
                          <a:spcPts val="0"/>
                        </a:spcAft>
                      </a:pPr>
                      <a:r>
                        <a:rPr lang="nl-BE" sz="1500">
                          <a:effectLst/>
                        </a:rPr>
                        <a:t>SkyWest Airlines (OO)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solidFill>
                            <a:srgbClr val="FF0000"/>
                          </a:solidFill>
                          <a:effectLst/>
                        </a:rPr>
                        <a:t>SLC</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solidFill>
                            <a:srgbClr val="FF0000"/>
                          </a:solidFill>
                          <a:effectLst/>
                        </a:rPr>
                        <a:t>LAX</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110514363"/>
                  </a:ext>
                </a:extLst>
              </a:tr>
              <a:tr h="239886">
                <a:tc>
                  <a:txBody>
                    <a:bodyPr/>
                    <a:lstStyle/>
                    <a:p>
                      <a:pPr algn="r">
                        <a:lnSpc>
                          <a:spcPct val="107000"/>
                        </a:lnSpc>
                        <a:spcAft>
                          <a:spcPts val="0"/>
                        </a:spcAft>
                      </a:pPr>
                      <a:r>
                        <a:rPr lang="nl-BE" sz="1500">
                          <a:effectLst/>
                        </a:rPr>
                        <a:t>United Airlines (UA)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ORD</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ORD</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411215538"/>
                  </a:ext>
                </a:extLst>
              </a:tr>
              <a:tr h="239886">
                <a:tc>
                  <a:txBody>
                    <a:bodyPr/>
                    <a:lstStyle/>
                    <a:p>
                      <a:pPr algn="r">
                        <a:lnSpc>
                          <a:spcPct val="107000"/>
                        </a:lnSpc>
                        <a:spcAft>
                          <a:spcPts val="0"/>
                        </a:spcAft>
                      </a:pPr>
                      <a:r>
                        <a:rPr lang="nl-BE" sz="1500">
                          <a:effectLst/>
                        </a:rPr>
                        <a:t>US Airways (US)</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CLT</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CLT</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1003496655"/>
                  </a:ext>
                </a:extLst>
              </a:tr>
              <a:tr h="239886">
                <a:tc>
                  <a:txBody>
                    <a:bodyPr/>
                    <a:lstStyle/>
                    <a:p>
                      <a:pPr algn="r">
                        <a:lnSpc>
                          <a:spcPct val="107000"/>
                        </a:lnSpc>
                        <a:spcAft>
                          <a:spcPts val="0"/>
                        </a:spcAft>
                      </a:pPr>
                      <a:r>
                        <a:rPr lang="nl-BE" sz="1500">
                          <a:effectLst/>
                        </a:rPr>
                        <a:t>Virgin America (VX)</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SFO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SFO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1616492684"/>
                  </a:ext>
                </a:extLst>
              </a:tr>
              <a:tr h="239886">
                <a:tc>
                  <a:txBody>
                    <a:bodyPr/>
                    <a:lstStyle/>
                    <a:p>
                      <a:pPr algn="r">
                        <a:lnSpc>
                          <a:spcPct val="107000"/>
                        </a:lnSpc>
                        <a:spcAft>
                          <a:spcPts val="0"/>
                        </a:spcAft>
                      </a:pPr>
                      <a:r>
                        <a:rPr lang="nl-BE" sz="1500">
                          <a:effectLst/>
                        </a:rPr>
                        <a:t>Southwest Airlines (WN)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MDW</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MDW</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2777921060"/>
                  </a:ext>
                </a:extLst>
              </a:tr>
              <a:tr h="239886">
                <a:tc>
                  <a:txBody>
                    <a:bodyPr/>
                    <a:lstStyle/>
                    <a:p>
                      <a:pPr algn="r">
                        <a:lnSpc>
                          <a:spcPct val="107000"/>
                        </a:lnSpc>
                        <a:spcAft>
                          <a:spcPts val="0"/>
                        </a:spcAft>
                      </a:pPr>
                      <a:r>
                        <a:rPr lang="nl-BE" sz="1500">
                          <a:effectLst/>
                        </a:rPr>
                        <a:t>JetSuite (XE)</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IAH</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effectLst/>
                        </a:rPr>
                        <a:t>IAH</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319180551"/>
                  </a:ext>
                </a:extLst>
              </a:tr>
              <a:tr h="239886">
                <a:tc>
                  <a:txBody>
                    <a:bodyPr/>
                    <a:lstStyle/>
                    <a:p>
                      <a:pPr algn="r">
                        <a:lnSpc>
                          <a:spcPct val="107000"/>
                        </a:lnSpc>
                        <a:spcAft>
                          <a:spcPts val="0"/>
                        </a:spcAft>
                      </a:pPr>
                      <a:r>
                        <a:rPr lang="nl-BE" sz="1500">
                          <a:effectLst/>
                        </a:rPr>
                        <a:t>Mesa Airlines (YV)</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a:solidFill>
                            <a:srgbClr val="FF0000"/>
                          </a:solidFill>
                          <a:effectLst/>
                        </a:rPr>
                        <a:t>CLT</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tc>
                  <a:txBody>
                    <a:bodyPr/>
                    <a:lstStyle/>
                    <a:p>
                      <a:pPr>
                        <a:lnSpc>
                          <a:spcPct val="107000"/>
                        </a:lnSpc>
                        <a:spcAft>
                          <a:spcPts val="0"/>
                        </a:spcAft>
                      </a:pPr>
                      <a:r>
                        <a:rPr lang="nl-BE" sz="1500" dirty="0">
                          <a:solidFill>
                            <a:srgbClr val="FF0000"/>
                          </a:solidFill>
                          <a:effectLst/>
                        </a:rPr>
                        <a:t>PHX</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9364" marR="89364" marT="0" marB="0"/>
                </a:tc>
                <a:extLst>
                  <a:ext uri="{0D108BD9-81ED-4DB2-BD59-A6C34878D82A}">
                    <a16:rowId xmlns:a16="http://schemas.microsoft.com/office/drawing/2014/main" val="1726188330"/>
                  </a:ext>
                </a:extLst>
              </a:tr>
            </a:tbl>
          </a:graphicData>
        </a:graphic>
      </p:graphicFrame>
      <p:sp>
        <p:nvSpPr>
          <p:cNvPr id="5" name="Titel 4">
            <a:extLst>
              <a:ext uri="{FF2B5EF4-FFF2-40B4-BE49-F238E27FC236}">
                <a16:creationId xmlns:a16="http://schemas.microsoft.com/office/drawing/2014/main" id="{634A1336-EFFD-408F-BEDF-8A4E2199F43A}"/>
              </a:ext>
            </a:extLst>
          </p:cNvPr>
          <p:cNvSpPr>
            <a:spLocks noGrp="1"/>
          </p:cNvSpPr>
          <p:nvPr>
            <p:ph type="title"/>
          </p:nvPr>
        </p:nvSpPr>
        <p:spPr/>
        <p:txBody>
          <a:bodyPr/>
          <a:lstStyle/>
          <a:p>
            <a:r>
              <a:rPr lang="nl-BE" dirty="0" err="1"/>
              <a:t>Conclusion</a:t>
            </a:r>
            <a:endParaRPr lang="en-GB" dirty="0"/>
          </a:p>
        </p:txBody>
      </p:sp>
    </p:spTree>
    <p:extLst>
      <p:ext uri="{BB962C8B-B14F-4D97-AF65-F5344CB8AC3E}">
        <p14:creationId xmlns:p14="http://schemas.microsoft.com/office/powerpoint/2010/main" val="1625622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descr="C:\Users\svend\AppData\Local\Microsoft\Windows\INetCache\Content.Word\Flight minutes between 2011-2012 per airliner.png">
            <a:extLst>
              <a:ext uri="{FF2B5EF4-FFF2-40B4-BE49-F238E27FC236}">
                <a16:creationId xmlns:a16="http://schemas.microsoft.com/office/drawing/2014/main" id="{4C646FB1-6A97-4343-A8BB-71759BE701D0}"/>
              </a:ext>
            </a:extLst>
          </p:cNvPr>
          <p:cNvPicPr/>
          <p:nvPr/>
        </p:nvPicPr>
        <p:blipFill rotWithShape="1">
          <a:blip r:embed="rId4">
            <a:extLst>
              <a:ext uri="{28A0092B-C50C-407E-A947-70E740481C1C}">
                <a14:useLocalDpi xmlns:a14="http://schemas.microsoft.com/office/drawing/2010/main" val="0"/>
              </a:ext>
            </a:extLst>
          </a:blip>
          <a:srcRect t="5143" r="8386" b="27521"/>
          <a:stretch/>
        </p:blipFill>
        <p:spPr bwMode="auto">
          <a:xfrm>
            <a:off x="508544" y="276159"/>
            <a:ext cx="11267651" cy="4658447"/>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53640926-AAD7-44D8-BBD7-CCE9431645EC}">
              <a14:shadowObscured xmlns:a14="http://schemas.microsoft.com/office/drawing/2010/main"/>
            </a:ext>
          </a:extLst>
        </p:spPr>
      </p:pic>
      <p:sp>
        <p:nvSpPr>
          <p:cNvPr id="2" name="Titel 1">
            <a:extLst>
              <a:ext uri="{FF2B5EF4-FFF2-40B4-BE49-F238E27FC236}">
                <a16:creationId xmlns:a16="http://schemas.microsoft.com/office/drawing/2014/main" id="{C37B887D-3765-41DC-B2F1-9CF0AA7EBD11}"/>
              </a:ext>
            </a:extLst>
          </p:cNvPr>
          <p:cNvSpPr>
            <a:spLocks noGrp="1"/>
          </p:cNvSpPr>
          <p:nvPr>
            <p:ph type="title"/>
          </p:nvPr>
        </p:nvSpPr>
        <p:spPr>
          <a:xfrm>
            <a:off x="638585" y="5354384"/>
            <a:ext cx="10905069" cy="1150373"/>
          </a:xfrm>
        </p:spPr>
        <p:txBody>
          <a:bodyPr vert="horz" lIns="91440" tIns="45720" rIns="91440" bIns="45720" rtlCol="0" anchor="b">
            <a:normAutofit fontScale="90000"/>
          </a:bodyPr>
          <a:lstStyle/>
          <a:p>
            <a:pPr algn="r"/>
            <a:r>
              <a:rPr lang="nl-BE" i="1" dirty="0"/>
              <a:t>The </a:t>
            </a:r>
            <a:r>
              <a:rPr lang="nl-BE" i="1" dirty="0" err="1"/>
              <a:t>total</a:t>
            </a:r>
            <a:r>
              <a:rPr lang="nl-BE" i="1" dirty="0"/>
              <a:t> </a:t>
            </a:r>
            <a:r>
              <a:rPr lang="nl-BE" i="1" dirty="0" err="1"/>
              <a:t>amount</a:t>
            </a:r>
            <a:r>
              <a:rPr lang="nl-BE" i="1" dirty="0"/>
              <a:t> of </a:t>
            </a:r>
            <a:r>
              <a:rPr lang="nl-BE" i="1" dirty="0" err="1"/>
              <a:t>scheduled</a:t>
            </a:r>
            <a:r>
              <a:rPr lang="nl-BE" i="1" dirty="0"/>
              <a:t> flight time </a:t>
            </a:r>
            <a:r>
              <a:rPr lang="nl-BE" i="1" dirty="0" err="1"/>
              <a:t>compared</a:t>
            </a:r>
            <a:r>
              <a:rPr lang="nl-BE" i="1" dirty="0"/>
              <a:t> </a:t>
            </a:r>
            <a:r>
              <a:rPr lang="nl-BE" i="1" dirty="0" err="1"/>
              <a:t>to</a:t>
            </a:r>
            <a:r>
              <a:rPr lang="nl-BE" i="1" dirty="0"/>
              <a:t> </a:t>
            </a:r>
            <a:r>
              <a:rPr lang="nl-BE" i="1" dirty="0" err="1"/>
              <a:t>the</a:t>
            </a:r>
            <a:r>
              <a:rPr lang="nl-BE" i="1" dirty="0"/>
              <a:t> </a:t>
            </a:r>
            <a:r>
              <a:rPr lang="nl-BE" i="1" dirty="0" err="1"/>
              <a:t>actual</a:t>
            </a:r>
            <a:r>
              <a:rPr lang="nl-BE" i="1" dirty="0"/>
              <a:t> flight time per carrier from 2011 </a:t>
            </a:r>
            <a:r>
              <a:rPr lang="nl-BE" i="1" dirty="0" err="1"/>
              <a:t>to</a:t>
            </a:r>
            <a:r>
              <a:rPr lang="nl-BE" i="1" dirty="0"/>
              <a:t> 2012</a:t>
            </a:r>
            <a:endParaRPr lang="en-US" sz="4800" dirty="0"/>
          </a:p>
        </p:txBody>
      </p:sp>
    </p:spTree>
    <p:extLst>
      <p:ext uri="{BB962C8B-B14F-4D97-AF65-F5344CB8AC3E}">
        <p14:creationId xmlns:p14="http://schemas.microsoft.com/office/powerpoint/2010/main" val="3939867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6" name="Afbeelding 5" descr="C:\Users\svend\AppData\Local\Microsoft\Windows\INetCache\Content.Word\How many turns around the world.png">
            <a:extLst>
              <a:ext uri="{FF2B5EF4-FFF2-40B4-BE49-F238E27FC236}">
                <a16:creationId xmlns:a16="http://schemas.microsoft.com/office/drawing/2014/main" id="{2EDCCA54-EE25-4510-B16A-DB3DB75DDCAF}"/>
              </a:ext>
            </a:extLst>
          </p:cNvPr>
          <p:cNvPicPr/>
          <p:nvPr/>
        </p:nvPicPr>
        <p:blipFill rotWithShape="1">
          <a:blip r:embed="rId4">
            <a:extLst>
              <a:ext uri="{28A0092B-C50C-407E-A947-70E740481C1C}">
                <a14:useLocalDpi xmlns:a14="http://schemas.microsoft.com/office/drawing/2010/main" val="0"/>
              </a:ext>
            </a:extLst>
          </a:blip>
          <a:srcRect t="5087" r="8659" b="28924"/>
          <a:stretch/>
        </p:blipFill>
        <p:spPr bwMode="auto">
          <a:xfrm>
            <a:off x="286466" y="205054"/>
            <a:ext cx="11521905" cy="4682257"/>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53640926-AAD7-44D8-BBD7-CCE9431645EC}">
              <a14:shadowObscured xmlns:a14="http://schemas.microsoft.com/office/drawing/2010/main"/>
            </a:ext>
          </a:extLst>
        </p:spPr>
      </p:pic>
      <p:sp>
        <p:nvSpPr>
          <p:cNvPr id="2" name="Titel 1">
            <a:extLst>
              <a:ext uri="{FF2B5EF4-FFF2-40B4-BE49-F238E27FC236}">
                <a16:creationId xmlns:a16="http://schemas.microsoft.com/office/drawing/2014/main" id="{BEFE9767-0772-42D8-838F-69D0938AA1A1}"/>
              </a:ext>
            </a:extLst>
          </p:cNvPr>
          <p:cNvSpPr>
            <a:spLocks noGrp="1"/>
          </p:cNvSpPr>
          <p:nvPr>
            <p:ph type="title"/>
          </p:nvPr>
        </p:nvSpPr>
        <p:spPr>
          <a:xfrm>
            <a:off x="797877" y="6264457"/>
            <a:ext cx="10127192" cy="931341"/>
          </a:xfrm>
        </p:spPr>
        <p:txBody>
          <a:bodyPr vert="horz" lIns="91440" tIns="45720" rIns="91440" bIns="45720" rtlCol="0" anchor="b">
            <a:normAutofit fontScale="90000"/>
          </a:bodyPr>
          <a:lstStyle/>
          <a:p>
            <a:pPr algn="r"/>
            <a:r>
              <a:rPr lang="en-GB" b="1" i="1" dirty="0"/>
              <a:t>How many turns around the world could you travel from the total flown km per carrier from 2011 to 2012</a:t>
            </a:r>
            <a:br>
              <a:rPr lang="en-GB" b="1" dirty="0"/>
            </a:br>
            <a:endParaRPr lang="en-US" sz="4000" dirty="0"/>
          </a:p>
        </p:txBody>
      </p:sp>
    </p:spTree>
    <p:extLst>
      <p:ext uri="{BB962C8B-B14F-4D97-AF65-F5344CB8AC3E}">
        <p14:creationId xmlns:p14="http://schemas.microsoft.com/office/powerpoint/2010/main" val="875346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7" name="Afbeelding 6" descr="C:\Users\svend\AppData\Local\Microsoft\Windows\INetCache\Content.Word\Flight distance compared to the flight time.png">
            <a:extLst>
              <a:ext uri="{FF2B5EF4-FFF2-40B4-BE49-F238E27FC236}">
                <a16:creationId xmlns:a16="http://schemas.microsoft.com/office/drawing/2014/main" id="{BC15C206-5219-4961-8CC2-9E260FC27A07}"/>
              </a:ext>
            </a:extLst>
          </p:cNvPr>
          <p:cNvPicPr/>
          <p:nvPr/>
        </p:nvPicPr>
        <p:blipFill rotWithShape="1">
          <a:blip r:embed="rId4">
            <a:extLst>
              <a:ext uri="{28A0092B-C50C-407E-A947-70E740481C1C}">
                <a14:useLocalDpi xmlns:a14="http://schemas.microsoft.com/office/drawing/2010/main" val="0"/>
              </a:ext>
            </a:extLst>
          </a:blip>
          <a:srcRect t="4589" r="8696"/>
          <a:stretch/>
        </p:blipFill>
        <p:spPr bwMode="auto">
          <a:xfrm>
            <a:off x="1264919" y="228600"/>
            <a:ext cx="9065436" cy="5328686"/>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50564594-CCA7-486E-84F8-CBB60324E6A4}"/>
              </a:ext>
            </a:extLst>
          </p:cNvPr>
          <p:cNvSpPr>
            <a:spLocks noGrp="1"/>
          </p:cNvSpPr>
          <p:nvPr>
            <p:ph type="title"/>
          </p:nvPr>
        </p:nvSpPr>
        <p:spPr>
          <a:xfrm>
            <a:off x="1059866" y="5703818"/>
            <a:ext cx="10127192" cy="931341"/>
          </a:xfrm>
        </p:spPr>
        <p:txBody>
          <a:bodyPr vert="horz" lIns="91440" tIns="45720" rIns="91440" bIns="45720" rtlCol="0" anchor="b">
            <a:normAutofit fontScale="90000"/>
          </a:bodyPr>
          <a:lstStyle/>
          <a:p>
            <a:pPr algn="r"/>
            <a:r>
              <a:rPr lang="nl-BE" i="1" dirty="0"/>
              <a:t>The </a:t>
            </a:r>
            <a:r>
              <a:rPr lang="nl-BE" i="1" dirty="0" err="1"/>
              <a:t>fight</a:t>
            </a:r>
            <a:r>
              <a:rPr lang="nl-BE" i="1" dirty="0"/>
              <a:t> </a:t>
            </a:r>
            <a:r>
              <a:rPr lang="nl-BE" i="1" dirty="0" err="1"/>
              <a:t>distance</a:t>
            </a:r>
            <a:r>
              <a:rPr lang="nl-BE" i="1" dirty="0"/>
              <a:t> </a:t>
            </a:r>
            <a:r>
              <a:rPr lang="nl-BE" i="1" dirty="0" err="1"/>
              <a:t>compared</a:t>
            </a:r>
            <a:r>
              <a:rPr lang="nl-BE" i="1" dirty="0"/>
              <a:t> </a:t>
            </a:r>
            <a:r>
              <a:rPr lang="nl-BE" i="1" dirty="0" err="1"/>
              <a:t>to</a:t>
            </a:r>
            <a:r>
              <a:rPr lang="nl-BE" i="1" dirty="0"/>
              <a:t> </a:t>
            </a:r>
            <a:r>
              <a:rPr lang="nl-BE" i="1" dirty="0" err="1"/>
              <a:t>the</a:t>
            </a:r>
            <a:r>
              <a:rPr lang="nl-BE" i="1" dirty="0"/>
              <a:t> </a:t>
            </a:r>
            <a:r>
              <a:rPr lang="nl-BE" i="1" dirty="0" err="1"/>
              <a:t>scheduled</a:t>
            </a:r>
            <a:r>
              <a:rPr lang="nl-BE" i="1" dirty="0"/>
              <a:t> flight time per carrier</a:t>
            </a:r>
            <a:endParaRPr lang="en-US" sz="4000" dirty="0"/>
          </a:p>
        </p:txBody>
      </p:sp>
      <p:pic>
        <p:nvPicPr>
          <p:cNvPr id="10" name="Afbeelding 9" descr="C:\Users\svend\AppData\Local\Microsoft\Windows\INetCache\Content.Word\Flight distance compared to the flight time.png">
            <a:extLst>
              <a:ext uri="{FF2B5EF4-FFF2-40B4-BE49-F238E27FC236}">
                <a16:creationId xmlns:a16="http://schemas.microsoft.com/office/drawing/2014/main" id="{424501DA-7977-4E92-8ED5-341FB3CCC81B}"/>
              </a:ext>
            </a:extLst>
          </p:cNvPr>
          <p:cNvPicPr/>
          <p:nvPr/>
        </p:nvPicPr>
        <p:blipFill rotWithShape="1">
          <a:blip r:embed="rId4">
            <a:extLst>
              <a:ext uri="{28A0092B-C50C-407E-A947-70E740481C1C}">
                <a14:useLocalDpi xmlns:a14="http://schemas.microsoft.com/office/drawing/2010/main" val="0"/>
              </a:ext>
            </a:extLst>
          </a:blip>
          <a:srcRect l="90924" r="5337" b="63140"/>
          <a:stretch/>
        </p:blipFill>
        <p:spPr bwMode="auto">
          <a:xfrm>
            <a:off x="10790404" y="897974"/>
            <a:ext cx="682951" cy="3787399"/>
          </a:xfrm>
          <a:prstGeom prst="rect">
            <a:avLst/>
          </a:prstGeom>
          <a:noFill/>
          <a:ln>
            <a:noFill/>
          </a:ln>
        </p:spPr>
      </p:pic>
    </p:spTree>
    <p:extLst>
      <p:ext uri="{BB962C8B-B14F-4D97-AF65-F5344CB8AC3E}">
        <p14:creationId xmlns:p14="http://schemas.microsoft.com/office/powerpoint/2010/main" val="2743789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9C61CB-9178-4744-9A33-3D634EF490BA}"/>
              </a:ext>
            </a:extLst>
          </p:cNvPr>
          <p:cNvSpPr>
            <a:spLocks noGrp="1"/>
          </p:cNvSpPr>
          <p:nvPr>
            <p:ph type="title"/>
          </p:nvPr>
        </p:nvSpPr>
        <p:spPr>
          <a:xfrm>
            <a:off x="398081" y="248073"/>
            <a:ext cx="10131425" cy="1456267"/>
          </a:xfrm>
        </p:spPr>
        <p:txBody>
          <a:bodyPr>
            <a:normAutofit fontScale="90000"/>
          </a:bodyPr>
          <a:lstStyle/>
          <a:p>
            <a:r>
              <a:rPr lang="en-GB" b="1" dirty="0"/>
              <a:t>Per carrier what are the most popular departure states and arrival states</a:t>
            </a:r>
            <a:br>
              <a:rPr lang="en-GB" b="1" dirty="0"/>
            </a:br>
            <a:endParaRPr lang="en-GB" dirty="0"/>
          </a:p>
        </p:txBody>
      </p:sp>
      <p:pic>
        <p:nvPicPr>
          <p:cNvPr id="6" name="Afbeelding 5" descr="C:\Users\svend\AppData\Local\Microsoft\Windows\INetCache\Content.Word\States Departure and Arrival.png">
            <a:extLst>
              <a:ext uri="{FF2B5EF4-FFF2-40B4-BE49-F238E27FC236}">
                <a16:creationId xmlns:a16="http://schemas.microsoft.com/office/drawing/2014/main" id="{6E606CCE-9980-4178-B2BD-1902B90DF814}"/>
              </a:ext>
            </a:extLst>
          </p:cNvPr>
          <p:cNvPicPr/>
          <p:nvPr/>
        </p:nvPicPr>
        <p:blipFill rotWithShape="1">
          <a:blip r:embed="rId2">
            <a:extLst>
              <a:ext uri="{28A0092B-C50C-407E-A947-70E740481C1C}">
                <a14:useLocalDpi xmlns:a14="http://schemas.microsoft.com/office/drawing/2010/main" val="0"/>
              </a:ext>
            </a:extLst>
          </a:blip>
          <a:srcRect t="5651" r="8370" b="54832"/>
          <a:stretch/>
        </p:blipFill>
        <p:spPr bwMode="auto">
          <a:xfrm>
            <a:off x="366641" y="1344011"/>
            <a:ext cx="10414793" cy="2526483"/>
          </a:xfrm>
          <a:prstGeom prst="rect">
            <a:avLst/>
          </a:prstGeom>
          <a:noFill/>
          <a:ln>
            <a:noFill/>
          </a:ln>
        </p:spPr>
      </p:pic>
      <p:pic>
        <p:nvPicPr>
          <p:cNvPr id="7" name="Afbeelding 6" descr="C:\Users\svend\AppData\Local\Microsoft\Windows\INetCache\Content.Word\States Departure and Arrival.png">
            <a:extLst>
              <a:ext uri="{FF2B5EF4-FFF2-40B4-BE49-F238E27FC236}">
                <a16:creationId xmlns:a16="http://schemas.microsoft.com/office/drawing/2014/main" id="{4011E9C3-7E87-4E21-A364-2EEDFF823D1E}"/>
              </a:ext>
            </a:extLst>
          </p:cNvPr>
          <p:cNvPicPr/>
          <p:nvPr/>
        </p:nvPicPr>
        <p:blipFill rotWithShape="1">
          <a:blip r:embed="rId2">
            <a:extLst>
              <a:ext uri="{28A0092B-C50C-407E-A947-70E740481C1C}">
                <a14:useLocalDpi xmlns:a14="http://schemas.microsoft.com/office/drawing/2010/main" val="0"/>
              </a:ext>
            </a:extLst>
          </a:blip>
          <a:srcRect l="91172" b="80628"/>
          <a:stretch/>
        </p:blipFill>
        <p:spPr bwMode="auto">
          <a:xfrm>
            <a:off x="11134396" y="2097982"/>
            <a:ext cx="825237" cy="1018540"/>
          </a:xfrm>
          <a:prstGeom prst="rect">
            <a:avLst/>
          </a:prstGeom>
          <a:noFill/>
          <a:ln>
            <a:noFill/>
          </a:ln>
        </p:spPr>
      </p:pic>
      <p:pic>
        <p:nvPicPr>
          <p:cNvPr id="8" name="Afbeelding 7" descr="C:\Users\svend\AppData\Local\Microsoft\Windows\INetCache\Content.Word\States Departure and Arrival.png">
            <a:extLst>
              <a:ext uri="{FF2B5EF4-FFF2-40B4-BE49-F238E27FC236}">
                <a16:creationId xmlns:a16="http://schemas.microsoft.com/office/drawing/2014/main" id="{6A0075F1-AE9E-4F01-8F75-1AEF691E8335}"/>
              </a:ext>
            </a:extLst>
          </p:cNvPr>
          <p:cNvPicPr/>
          <p:nvPr/>
        </p:nvPicPr>
        <p:blipFill rotWithShape="1">
          <a:blip r:embed="rId2">
            <a:extLst>
              <a:ext uri="{28A0092B-C50C-407E-A947-70E740481C1C}">
                <a14:useLocalDpi xmlns:a14="http://schemas.microsoft.com/office/drawing/2010/main" val="0"/>
              </a:ext>
            </a:extLst>
          </a:blip>
          <a:srcRect t="54444" r="8370" b="5556"/>
          <a:stretch/>
        </p:blipFill>
        <p:spPr bwMode="auto">
          <a:xfrm>
            <a:off x="366641" y="4182388"/>
            <a:ext cx="10414793" cy="2557369"/>
          </a:xfrm>
          <a:prstGeom prst="rect">
            <a:avLst/>
          </a:prstGeom>
          <a:noFill/>
          <a:ln>
            <a:noFill/>
          </a:ln>
        </p:spPr>
      </p:pic>
      <p:pic>
        <p:nvPicPr>
          <p:cNvPr id="9" name="Afbeelding 8" descr="C:\Users\svend\AppData\Local\Microsoft\Windows\INetCache\Content.Word\States Departure and Arrival.png">
            <a:extLst>
              <a:ext uri="{FF2B5EF4-FFF2-40B4-BE49-F238E27FC236}">
                <a16:creationId xmlns:a16="http://schemas.microsoft.com/office/drawing/2014/main" id="{9897F69C-0E46-4435-B51D-E4D2435C2513}"/>
              </a:ext>
            </a:extLst>
          </p:cNvPr>
          <p:cNvPicPr/>
          <p:nvPr/>
        </p:nvPicPr>
        <p:blipFill rotWithShape="1">
          <a:blip r:embed="rId2">
            <a:extLst>
              <a:ext uri="{28A0092B-C50C-407E-A947-70E740481C1C}">
                <a14:useLocalDpi xmlns:a14="http://schemas.microsoft.com/office/drawing/2010/main" val="0"/>
              </a:ext>
            </a:extLst>
          </a:blip>
          <a:srcRect l="91172" t="19179" b="62367"/>
          <a:stretch/>
        </p:blipFill>
        <p:spPr bwMode="auto">
          <a:xfrm>
            <a:off x="11134396" y="4763639"/>
            <a:ext cx="825238" cy="970280"/>
          </a:xfrm>
          <a:prstGeom prst="rect">
            <a:avLst/>
          </a:prstGeom>
          <a:noFill/>
          <a:ln>
            <a:noFill/>
          </a:ln>
        </p:spPr>
      </p:pic>
    </p:spTree>
    <p:extLst>
      <p:ext uri="{BB962C8B-B14F-4D97-AF65-F5344CB8AC3E}">
        <p14:creationId xmlns:p14="http://schemas.microsoft.com/office/powerpoint/2010/main" val="2538380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A7BE48-18B5-4AE1-BD1F-7B65BC7658A4}"/>
              </a:ext>
            </a:extLst>
          </p:cNvPr>
          <p:cNvSpPr>
            <a:spLocks noGrp="1"/>
          </p:cNvSpPr>
          <p:nvPr>
            <p:ph type="title"/>
          </p:nvPr>
        </p:nvSpPr>
        <p:spPr/>
        <p:txBody>
          <a:bodyPr/>
          <a:lstStyle/>
          <a:p>
            <a:r>
              <a:rPr lang="nl-BE" dirty="0"/>
              <a:t>CONCLUSIONS</a:t>
            </a:r>
            <a:endParaRPr lang="en-GB" dirty="0"/>
          </a:p>
        </p:txBody>
      </p:sp>
      <p:graphicFrame>
        <p:nvGraphicFramePr>
          <p:cNvPr id="4" name="Tabel 3">
            <a:extLst>
              <a:ext uri="{FF2B5EF4-FFF2-40B4-BE49-F238E27FC236}">
                <a16:creationId xmlns:a16="http://schemas.microsoft.com/office/drawing/2014/main" id="{22461DDB-FBB5-452B-B15B-7B0E0304689F}"/>
              </a:ext>
            </a:extLst>
          </p:cNvPr>
          <p:cNvGraphicFramePr>
            <a:graphicFrameLocks noGrp="1"/>
          </p:cNvGraphicFramePr>
          <p:nvPr>
            <p:extLst>
              <p:ext uri="{D42A27DB-BD31-4B8C-83A1-F6EECF244321}">
                <p14:modId xmlns:p14="http://schemas.microsoft.com/office/powerpoint/2010/main" val="4113974116"/>
              </p:ext>
            </p:extLst>
          </p:nvPr>
        </p:nvGraphicFramePr>
        <p:xfrm>
          <a:off x="1539240" y="1812264"/>
          <a:ext cx="7649212" cy="4403736"/>
        </p:xfrm>
        <a:graphic>
          <a:graphicData uri="http://schemas.openxmlformats.org/drawingml/2006/table">
            <a:tbl>
              <a:tblPr firstRow="1" firstCol="1" bandRow="1">
                <a:tableStyleId>{5DA37D80-6434-44D0-A028-1B22A696006F}</a:tableStyleId>
              </a:tblPr>
              <a:tblGrid>
                <a:gridCol w="2549174">
                  <a:extLst>
                    <a:ext uri="{9D8B030D-6E8A-4147-A177-3AD203B41FA5}">
                      <a16:colId xmlns:a16="http://schemas.microsoft.com/office/drawing/2014/main" val="2530550924"/>
                    </a:ext>
                  </a:extLst>
                </a:gridCol>
                <a:gridCol w="2550019">
                  <a:extLst>
                    <a:ext uri="{9D8B030D-6E8A-4147-A177-3AD203B41FA5}">
                      <a16:colId xmlns:a16="http://schemas.microsoft.com/office/drawing/2014/main" val="3163299546"/>
                    </a:ext>
                  </a:extLst>
                </a:gridCol>
                <a:gridCol w="2550019">
                  <a:extLst>
                    <a:ext uri="{9D8B030D-6E8A-4147-A177-3AD203B41FA5}">
                      <a16:colId xmlns:a16="http://schemas.microsoft.com/office/drawing/2014/main" val="2547818728"/>
                    </a:ext>
                  </a:extLst>
                </a:gridCol>
              </a:tblGrid>
              <a:tr h="244652">
                <a:tc>
                  <a:txBody>
                    <a:bodyPr/>
                    <a:lstStyle/>
                    <a:p>
                      <a:pPr algn="r">
                        <a:lnSpc>
                          <a:spcPct val="107000"/>
                        </a:lnSpc>
                        <a:spcAft>
                          <a:spcPts val="0"/>
                        </a:spcAft>
                      </a:pPr>
                      <a:r>
                        <a:rPr lang="nl-BE" sz="1500" dirty="0">
                          <a:effectLst/>
                        </a:rPr>
                        <a:t>Vliegtuig Maatschappij</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Vertrokken vluchten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Gelande vluchten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1863207446"/>
                  </a:ext>
                </a:extLst>
              </a:tr>
              <a:tr h="244652">
                <a:tc>
                  <a:txBody>
                    <a:bodyPr/>
                    <a:lstStyle/>
                    <a:p>
                      <a:pPr algn="r">
                        <a:lnSpc>
                          <a:spcPct val="107000"/>
                        </a:lnSpc>
                        <a:spcAft>
                          <a:spcPts val="0"/>
                        </a:spcAft>
                      </a:pPr>
                      <a:r>
                        <a:rPr lang="nl-BE" sz="1500">
                          <a:effectLst/>
                        </a:rPr>
                        <a:t>American Airlines (AA)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300 027</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effectLst/>
                        </a:rPr>
                        <a:t>299 378</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4086672950"/>
                  </a:ext>
                </a:extLst>
              </a:tr>
              <a:tr h="244652">
                <a:tc>
                  <a:txBody>
                    <a:bodyPr/>
                    <a:lstStyle/>
                    <a:p>
                      <a:pPr algn="r">
                        <a:lnSpc>
                          <a:spcPct val="107000"/>
                        </a:lnSpc>
                        <a:spcAft>
                          <a:spcPts val="0"/>
                        </a:spcAft>
                      </a:pPr>
                      <a:r>
                        <a:rPr lang="nl-BE" sz="1500">
                          <a:effectLst/>
                        </a:rPr>
                        <a:t>Alaska Airlines (AS)</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82 649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84 172</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1431414421"/>
                  </a:ext>
                </a:extLst>
              </a:tr>
              <a:tr h="244652">
                <a:tc>
                  <a:txBody>
                    <a:bodyPr/>
                    <a:lstStyle/>
                    <a:p>
                      <a:pPr algn="r">
                        <a:lnSpc>
                          <a:spcPct val="107000"/>
                        </a:lnSpc>
                        <a:spcAft>
                          <a:spcPts val="0"/>
                        </a:spcAft>
                      </a:pPr>
                      <a:r>
                        <a:rPr lang="nl-BE" sz="1500">
                          <a:effectLst/>
                        </a:rPr>
                        <a:t>Jetblue Airways (B6)</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104 314</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103 419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2681405802"/>
                  </a:ext>
                </a:extLst>
              </a:tr>
              <a:tr h="244652">
                <a:tc>
                  <a:txBody>
                    <a:bodyPr/>
                    <a:lstStyle/>
                    <a:p>
                      <a:pPr algn="r">
                        <a:lnSpc>
                          <a:spcPct val="107000"/>
                        </a:lnSpc>
                        <a:spcAft>
                          <a:spcPts val="0"/>
                        </a:spcAft>
                      </a:pPr>
                      <a:r>
                        <a:rPr lang="nl-BE" sz="1500">
                          <a:effectLst/>
                        </a:rPr>
                        <a:t>Continental Airlines (CO)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77 014</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solidFill>
                            <a:srgbClr val="FF0000"/>
                          </a:solidFill>
                          <a:effectLst/>
                        </a:rPr>
                        <a:t>77 157</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255606232"/>
                  </a:ext>
                </a:extLst>
              </a:tr>
              <a:tr h="244652">
                <a:tc>
                  <a:txBody>
                    <a:bodyPr/>
                    <a:lstStyle/>
                    <a:p>
                      <a:pPr algn="r">
                        <a:lnSpc>
                          <a:spcPct val="107000"/>
                        </a:lnSpc>
                        <a:spcAft>
                          <a:spcPts val="0"/>
                        </a:spcAft>
                      </a:pPr>
                      <a:r>
                        <a:rPr lang="nl-BE" sz="1500">
                          <a:effectLst/>
                        </a:rPr>
                        <a:t>Delta Airlines (DL)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353 151</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b="1" i="1" u="sng" dirty="0">
                          <a:solidFill>
                            <a:srgbClr val="FF0000"/>
                          </a:solidFill>
                          <a:effectLst/>
                        </a:rPr>
                        <a:t>348 910</a:t>
                      </a:r>
                      <a:endParaRPr lang="en-GB" sz="1500" b="1" i="1" u="sng"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4164182490"/>
                  </a:ext>
                </a:extLst>
              </a:tr>
              <a:tr h="244652">
                <a:tc>
                  <a:txBody>
                    <a:bodyPr/>
                    <a:lstStyle/>
                    <a:p>
                      <a:pPr algn="r">
                        <a:lnSpc>
                          <a:spcPct val="107000"/>
                        </a:lnSpc>
                        <a:spcAft>
                          <a:spcPts val="0"/>
                        </a:spcAft>
                      </a:pPr>
                      <a:r>
                        <a:rPr lang="nl-BE" sz="1500">
                          <a:effectLst/>
                        </a:rPr>
                        <a:t>ExpressJet Airlines (EV)</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b="1" i="1" u="sng" dirty="0">
                          <a:solidFill>
                            <a:srgbClr val="FF0000"/>
                          </a:solidFill>
                          <a:effectLst/>
                        </a:rPr>
                        <a:t>195 414</a:t>
                      </a:r>
                      <a:endParaRPr lang="en-GB" sz="1500" b="1" i="1" u="sng"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183 889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188177784"/>
                  </a:ext>
                </a:extLst>
              </a:tr>
              <a:tr h="244652">
                <a:tc>
                  <a:txBody>
                    <a:bodyPr/>
                    <a:lstStyle/>
                    <a:p>
                      <a:pPr algn="r">
                        <a:lnSpc>
                          <a:spcPct val="107000"/>
                        </a:lnSpc>
                        <a:spcAft>
                          <a:spcPts val="0"/>
                        </a:spcAft>
                      </a:pPr>
                      <a:r>
                        <a:rPr lang="nl-BE" sz="1500">
                          <a:effectLst/>
                        </a:rPr>
                        <a:t>Frontier Airlines (F9)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68 982</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68 721</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160267683"/>
                  </a:ext>
                </a:extLst>
              </a:tr>
              <a:tr h="244652">
                <a:tc>
                  <a:txBody>
                    <a:bodyPr/>
                    <a:lstStyle/>
                    <a:p>
                      <a:pPr algn="r">
                        <a:lnSpc>
                          <a:spcPct val="107000"/>
                        </a:lnSpc>
                        <a:spcAft>
                          <a:spcPts val="0"/>
                        </a:spcAft>
                      </a:pPr>
                      <a:r>
                        <a:rPr lang="nl-BE" sz="1500">
                          <a:effectLst/>
                        </a:rPr>
                        <a:t>AirTran Airways (FL)</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113 714</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solidFill>
                            <a:srgbClr val="FF0000"/>
                          </a:solidFill>
                          <a:effectLst/>
                        </a:rPr>
                        <a:t>113 817</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2360544897"/>
                  </a:ext>
                </a:extLst>
              </a:tr>
              <a:tr h="244652">
                <a:tc>
                  <a:txBody>
                    <a:bodyPr/>
                    <a:lstStyle/>
                    <a:p>
                      <a:pPr algn="r">
                        <a:lnSpc>
                          <a:spcPct val="107000"/>
                        </a:lnSpc>
                        <a:spcAft>
                          <a:spcPts val="0"/>
                        </a:spcAft>
                      </a:pPr>
                      <a:r>
                        <a:rPr lang="nl-BE" sz="1500">
                          <a:effectLst/>
                        </a:rPr>
                        <a:t>Hawaiian Airlines (HA)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84 728</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84 883</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1382323606"/>
                  </a:ext>
                </a:extLst>
              </a:tr>
              <a:tr h="244652">
                <a:tc>
                  <a:txBody>
                    <a:bodyPr/>
                    <a:lstStyle/>
                    <a:p>
                      <a:pPr algn="r">
                        <a:lnSpc>
                          <a:spcPct val="107000"/>
                        </a:lnSpc>
                        <a:spcAft>
                          <a:spcPts val="0"/>
                        </a:spcAft>
                      </a:pPr>
                      <a:r>
                        <a:rPr lang="nl-BE" sz="1500" dirty="0" err="1">
                          <a:effectLst/>
                        </a:rPr>
                        <a:t>Envoy</a:t>
                      </a:r>
                      <a:r>
                        <a:rPr lang="nl-BE" sz="1500" dirty="0">
                          <a:effectLst/>
                        </a:rPr>
                        <a:t> Air (MQ)</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176 569</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b="1" i="1" u="sng" dirty="0">
                          <a:solidFill>
                            <a:srgbClr val="FF0000"/>
                          </a:solidFill>
                          <a:effectLst/>
                        </a:rPr>
                        <a:t>181 105</a:t>
                      </a:r>
                      <a:endParaRPr lang="en-GB" sz="1500" b="1" i="1" u="sng"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2832743373"/>
                  </a:ext>
                </a:extLst>
              </a:tr>
              <a:tr h="244652">
                <a:tc>
                  <a:txBody>
                    <a:bodyPr/>
                    <a:lstStyle/>
                    <a:p>
                      <a:pPr algn="r">
                        <a:lnSpc>
                          <a:spcPct val="107000"/>
                        </a:lnSpc>
                        <a:spcAft>
                          <a:spcPts val="0"/>
                        </a:spcAft>
                      </a:pPr>
                      <a:r>
                        <a:rPr lang="nl-BE" sz="1500">
                          <a:effectLst/>
                        </a:rPr>
                        <a:t>SkyWest Airlines (OO)</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319 901</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solidFill>
                            <a:srgbClr val="FF0000"/>
                          </a:solidFill>
                          <a:effectLst/>
                        </a:rPr>
                        <a:t>321 244</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2023918315"/>
                  </a:ext>
                </a:extLst>
              </a:tr>
              <a:tr h="244652">
                <a:tc>
                  <a:txBody>
                    <a:bodyPr/>
                    <a:lstStyle/>
                    <a:p>
                      <a:pPr algn="r">
                        <a:lnSpc>
                          <a:spcPct val="107000"/>
                        </a:lnSpc>
                        <a:spcAft>
                          <a:spcPts val="0"/>
                        </a:spcAft>
                      </a:pPr>
                      <a:r>
                        <a:rPr lang="nl-BE" sz="1500">
                          <a:effectLst/>
                        </a:rPr>
                        <a:t>United Airlines (UA)</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165 107</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165 275</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841239087"/>
                  </a:ext>
                </a:extLst>
              </a:tr>
              <a:tr h="244652">
                <a:tc>
                  <a:txBody>
                    <a:bodyPr/>
                    <a:lstStyle/>
                    <a:p>
                      <a:pPr algn="r">
                        <a:lnSpc>
                          <a:spcPct val="107000"/>
                        </a:lnSpc>
                        <a:spcAft>
                          <a:spcPts val="0"/>
                        </a:spcAft>
                      </a:pPr>
                      <a:r>
                        <a:rPr lang="nl-BE" sz="1500">
                          <a:effectLst/>
                        </a:rPr>
                        <a:t>US Airways (US)</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156 180</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154 874</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1915755975"/>
                  </a:ext>
                </a:extLst>
              </a:tr>
              <a:tr h="244652">
                <a:tc>
                  <a:txBody>
                    <a:bodyPr/>
                    <a:lstStyle/>
                    <a:p>
                      <a:pPr algn="r">
                        <a:lnSpc>
                          <a:spcPct val="107000"/>
                        </a:lnSpc>
                        <a:spcAft>
                          <a:spcPts val="0"/>
                        </a:spcAft>
                      </a:pPr>
                      <a:r>
                        <a:rPr lang="nl-BE" sz="1500">
                          <a:effectLst/>
                        </a:rPr>
                        <a:t>Virgin America (VX)</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25 868</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26 811</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860358639"/>
                  </a:ext>
                </a:extLst>
              </a:tr>
              <a:tr h="244652">
                <a:tc>
                  <a:txBody>
                    <a:bodyPr/>
                    <a:lstStyle/>
                    <a:p>
                      <a:pPr algn="r">
                        <a:lnSpc>
                          <a:spcPct val="107000"/>
                        </a:lnSpc>
                        <a:spcAft>
                          <a:spcPts val="0"/>
                        </a:spcAft>
                      </a:pPr>
                      <a:r>
                        <a:rPr lang="nl-BE" sz="1500">
                          <a:effectLst/>
                        </a:rPr>
                        <a:t>Southwest Airlines (WN)</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356 373</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b="1" i="1" u="sng" dirty="0">
                          <a:solidFill>
                            <a:srgbClr val="FF0000"/>
                          </a:solidFill>
                          <a:effectLst/>
                        </a:rPr>
                        <a:t>371 079</a:t>
                      </a:r>
                      <a:endParaRPr lang="en-GB" sz="1500" b="1" i="1" u="sng"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2806982861"/>
                  </a:ext>
                </a:extLst>
              </a:tr>
              <a:tr h="244652">
                <a:tc>
                  <a:txBody>
                    <a:bodyPr/>
                    <a:lstStyle/>
                    <a:p>
                      <a:pPr algn="r">
                        <a:lnSpc>
                          <a:spcPct val="107000"/>
                        </a:lnSpc>
                        <a:spcAft>
                          <a:spcPts val="0"/>
                        </a:spcAft>
                      </a:pPr>
                      <a:r>
                        <a:rPr lang="nl-BE" sz="1500">
                          <a:effectLst/>
                        </a:rPr>
                        <a:t>JetSuite (XE)</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87 288</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solidFill>
                            <a:srgbClr val="FF0000"/>
                          </a:solidFill>
                          <a:effectLst/>
                        </a:rPr>
                        <a:t>87 509</a:t>
                      </a:r>
                      <a:endParaRPr lang="en-GB" sz="15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052580757"/>
                  </a:ext>
                </a:extLst>
              </a:tr>
              <a:tr h="244652">
                <a:tc>
                  <a:txBody>
                    <a:bodyPr/>
                    <a:lstStyle/>
                    <a:p>
                      <a:pPr algn="r">
                        <a:lnSpc>
                          <a:spcPct val="107000"/>
                        </a:lnSpc>
                        <a:spcAft>
                          <a:spcPts val="0"/>
                        </a:spcAft>
                      </a:pPr>
                      <a:r>
                        <a:rPr lang="nl-BE" sz="1500" dirty="0">
                          <a:effectLst/>
                        </a:rPr>
                        <a:t>Mesa Airlines (YV)</a:t>
                      </a:r>
                      <a:endParaRPr lang="en-GB"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a:effectLst/>
                        </a:rPr>
                        <a:t>49 394</a:t>
                      </a:r>
                      <a:endParaRPr lang="en-GB" sz="1500">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tc>
                  <a:txBody>
                    <a:bodyPr/>
                    <a:lstStyle/>
                    <a:p>
                      <a:pPr>
                        <a:lnSpc>
                          <a:spcPct val="107000"/>
                        </a:lnSpc>
                        <a:spcAft>
                          <a:spcPts val="0"/>
                        </a:spcAft>
                      </a:pPr>
                      <a:r>
                        <a:rPr lang="nl-BE" sz="1500" dirty="0">
                          <a:solidFill>
                            <a:srgbClr val="FF0000"/>
                          </a:solidFill>
                          <a:effectLst/>
                        </a:rPr>
                        <a:t>49 819</a:t>
                      </a:r>
                      <a:endParaRPr lang="en-GB" sz="15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91163" marR="91163" marT="0" marB="0"/>
                </a:tc>
                <a:extLst>
                  <a:ext uri="{0D108BD9-81ED-4DB2-BD59-A6C34878D82A}">
                    <a16:rowId xmlns:a16="http://schemas.microsoft.com/office/drawing/2014/main" val="3941505301"/>
                  </a:ext>
                </a:extLst>
              </a:tr>
            </a:tbl>
          </a:graphicData>
        </a:graphic>
      </p:graphicFrame>
    </p:spTree>
    <p:extLst>
      <p:ext uri="{BB962C8B-B14F-4D97-AF65-F5344CB8AC3E}">
        <p14:creationId xmlns:p14="http://schemas.microsoft.com/office/powerpoint/2010/main" val="493257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6FC36E-CA94-44A4-B105-6C244C65BFDC}"/>
              </a:ext>
            </a:extLst>
          </p:cNvPr>
          <p:cNvSpPr>
            <a:spLocks noGrp="1"/>
          </p:cNvSpPr>
          <p:nvPr>
            <p:ph type="title"/>
          </p:nvPr>
        </p:nvSpPr>
        <p:spPr>
          <a:xfrm>
            <a:off x="610916" y="394138"/>
            <a:ext cx="10131425" cy="1456267"/>
          </a:xfrm>
        </p:spPr>
        <p:txBody>
          <a:bodyPr/>
          <a:lstStyle/>
          <a:p>
            <a:r>
              <a:rPr lang="en-US" i="1" dirty="0"/>
              <a:t>What are top 10 busiest airports and their average time delays</a:t>
            </a:r>
            <a:endParaRPr lang="en-GB" dirty="0"/>
          </a:p>
        </p:txBody>
      </p:sp>
      <p:pic>
        <p:nvPicPr>
          <p:cNvPr id="5" name="Afbeelding 4" descr="C:\Users\svend\AppData\Local\Microsoft\Windows\INetCache\Content.Word\Airports.png">
            <a:extLst>
              <a:ext uri="{FF2B5EF4-FFF2-40B4-BE49-F238E27FC236}">
                <a16:creationId xmlns:a16="http://schemas.microsoft.com/office/drawing/2014/main" id="{01C06CC0-84FD-48C8-85DA-F37F5286B7BF}"/>
              </a:ext>
            </a:extLst>
          </p:cNvPr>
          <p:cNvPicPr/>
          <p:nvPr/>
        </p:nvPicPr>
        <p:blipFill rotWithShape="1">
          <a:blip r:embed="rId2">
            <a:extLst>
              <a:ext uri="{28A0092B-C50C-407E-A947-70E740481C1C}">
                <a14:useLocalDpi xmlns:a14="http://schemas.microsoft.com/office/drawing/2010/main" val="0"/>
              </a:ext>
            </a:extLst>
          </a:blip>
          <a:srcRect l="1087" t="5266" r="9185" b="68068"/>
          <a:stretch/>
        </p:blipFill>
        <p:spPr bwMode="auto">
          <a:xfrm>
            <a:off x="296101" y="2372709"/>
            <a:ext cx="11599824" cy="1939159"/>
          </a:xfrm>
          <a:prstGeom prst="rect">
            <a:avLst/>
          </a:prstGeom>
          <a:noFill/>
          <a:ln>
            <a:noFill/>
          </a:ln>
        </p:spPr>
      </p:pic>
      <p:pic>
        <p:nvPicPr>
          <p:cNvPr id="6" name="Afbeelding 5" descr="C:\Users\svend\AppData\Local\Microsoft\Windows\INetCache\Content.Word\Airports.png">
            <a:extLst>
              <a:ext uri="{FF2B5EF4-FFF2-40B4-BE49-F238E27FC236}">
                <a16:creationId xmlns:a16="http://schemas.microsoft.com/office/drawing/2014/main" id="{FB33699D-D478-4528-BE97-486B04A5233B}"/>
              </a:ext>
            </a:extLst>
          </p:cNvPr>
          <p:cNvPicPr/>
          <p:nvPr/>
        </p:nvPicPr>
        <p:blipFill rotWithShape="1">
          <a:blip r:embed="rId2">
            <a:extLst>
              <a:ext uri="{28A0092B-C50C-407E-A947-70E740481C1C}">
                <a14:useLocalDpi xmlns:a14="http://schemas.microsoft.com/office/drawing/2010/main" val="0"/>
              </a:ext>
            </a:extLst>
          </a:blip>
          <a:srcRect l="89783" t="725" r="5597" b="63429"/>
          <a:stretch/>
        </p:blipFill>
        <p:spPr bwMode="auto">
          <a:xfrm>
            <a:off x="5854180" y="4578988"/>
            <a:ext cx="483557" cy="2110584"/>
          </a:xfrm>
          <a:prstGeom prst="rect">
            <a:avLst/>
          </a:prstGeom>
          <a:noFill/>
          <a:ln>
            <a:noFill/>
          </a:ln>
        </p:spPr>
      </p:pic>
    </p:spTree>
    <p:extLst>
      <p:ext uri="{BB962C8B-B14F-4D97-AF65-F5344CB8AC3E}">
        <p14:creationId xmlns:p14="http://schemas.microsoft.com/office/powerpoint/2010/main" val="1385455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2AEAE0-CC9C-4A76-9E7F-2CC8C3FA3117}"/>
              </a:ext>
            </a:extLst>
          </p:cNvPr>
          <p:cNvSpPr>
            <a:spLocks noGrp="1"/>
          </p:cNvSpPr>
          <p:nvPr>
            <p:ph type="title"/>
          </p:nvPr>
        </p:nvSpPr>
        <p:spPr>
          <a:xfrm>
            <a:off x="275898" y="299135"/>
            <a:ext cx="10131425" cy="1456267"/>
          </a:xfrm>
        </p:spPr>
        <p:txBody>
          <a:bodyPr/>
          <a:lstStyle/>
          <a:p>
            <a:r>
              <a:rPr lang="en-US" i="1" dirty="0"/>
              <a:t>What are top 10 busiest airports and their average time delays</a:t>
            </a:r>
            <a:endParaRPr lang="en-GB" dirty="0"/>
          </a:p>
        </p:txBody>
      </p:sp>
      <p:pic>
        <p:nvPicPr>
          <p:cNvPr id="3" name="Afbeelding 2" descr="C:\Users\svend\AppData\Local\Microsoft\Windows\INetCache\Content.Word\Airports.png">
            <a:extLst>
              <a:ext uri="{FF2B5EF4-FFF2-40B4-BE49-F238E27FC236}">
                <a16:creationId xmlns:a16="http://schemas.microsoft.com/office/drawing/2014/main" id="{34F3D745-EB36-46F6-BA20-84431FB47C1D}"/>
              </a:ext>
            </a:extLst>
          </p:cNvPr>
          <p:cNvPicPr/>
          <p:nvPr/>
        </p:nvPicPr>
        <p:blipFill rotWithShape="1">
          <a:blip r:embed="rId2">
            <a:extLst>
              <a:ext uri="{28A0092B-C50C-407E-A947-70E740481C1C}">
                <a14:useLocalDpi xmlns:a14="http://schemas.microsoft.com/office/drawing/2010/main" val="0"/>
              </a:ext>
            </a:extLst>
          </a:blip>
          <a:srcRect t="71449" r="30381" b="3333"/>
          <a:stretch/>
        </p:blipFill>
        <p:spPr bwMode="auto">
          <a:xfrm>
            <a:off x="566771" y="4382814"/>
            <a:ext cx="11086342" cy="2258810"/>
          </a:xfrm>
          <a:prstGeom prst="rect">
            <a:avLst/>
          </a:prstGeom>
          <a:noFill/>
          <a:ln>
            <a:noFill/>
          </a:ln>
        </p:spPr>
      </p:pic>
      <p:pic>
        <p:nvPicPr>
          <p:cNvPr id="4" name="Afbeelding 3" descr="C:\Users\svend\AppData\Local\Microsoft\Windows\INetCache\Content.Word\Airports.png">
            <a:extLst>
              <a:ext uri="{FF2B5EF4-FFF2-40B4-BE49-F238E27FC236}">
                <a16:creationId xmlns:a16="http://schemas.microsoft.com/office/drawing/2014/main" id="{0F3FDB6D-01C7-4D7A-86D2-AED03E3E02FF}"/>
              </a:ext>
            </a:extLst>
          </p:cNvPr>
          <p:cNvPicPr/>
          <p:nvPr/>
        </p:nvPicPr>
        <p:blipFill rotWithShape="1">
          <a:blip r:embed="rId2">
            <a:extLst>
              <a:ext uri="{28A0092B-C50C-407E-A947-70E740481C1C}">
                <a14:useLocalDpi xmlns:a14="http://schemas.microsoft.com/office/drawing/2010/main" val="0"/>
              </a:ext>
            </a:extLst>
          </a:blip>
          <a:srcRect t="39275" r="10489" b="34155"/>
          <a:stretch/>
        </p:blipFill>
        <p:spPr bwMode="auto">
          <a:xfrm>
            <a:off x="109220" y="2218997"/>
            <a:ext cx="12001444" cy="2003884"/>
          </a:xfrm>
          <a:prstGeom prst="rect">
            <a:avLst/>
          </a:prstGeom>
          <a:noFill/>
          <a:ln>
            <a:noFill/>
          </a:ln>
        </p:spPr>
      </p:pic>
      <p:pic>
        <p:nvPicPr>
          <p:cNvPr id="5" name="Afbeelding 4" descr="C:\Users\svend\AppData\Local\Microsoft\Windows\INetCache\Content.Word\Airports.png">
            <a:extLst>
              <a:ext uri="{FF2B5EF4-FFF2-40B4-BE49-F238E27FC236}">
                <a16:creationId xmlns:a16="http://schemas.microsoft.com/office/drawing/2014/main" id="{6ABB01B6-9C7D-46AD-8D1D-5C6AD0353331}"/>
              </a:ext>
            </a:extLst>
          </p:cNvPr>
          <p:cNvPicPr/>
          <p:nvPr/>
        </p:nvPicPr>
        <p:blipFill rotWithShape="1">
          <a:blip r:embed="rId2">
            <a:extLst>
              <a:ext uri="{28A0092B-C50C-407E-A947-70E740481C1C}">
                <a14:useLocalDpi xmlns:a14="http://schemas.microsoft.com/office/drawing/2010/main" val="0"/>
              </a:ext>
            </a:extLst>
          </a:blip>
          <a:srcRect l="89783" t="725" r="5597" b="63429"/>
          <a:stretch/>
        </p:blipFill>
        <p:spPr bwMode="auto">
          <a:xfrm>
            <a:off x="11183768" y="276685"/>
            <a:ext cx="431800" cy="1884680"/>
          </a:xfrm>
          <a:prstGeom prst="rect">
            <a:avLst/>
          </a:prstGeom>
          <a:noFill/>
          <a:ln>
            <a:noFill/>
          </a:ln>
        </p:spPr>
      </p:pic>
    </p:spTree>
    <p:extLst>
      <p:ext uri="{BB962C8B-B14F-4D97-AF65-F5344CB8AC3E}">
        <p14:creationId xmlns:p14="http://schemas.microsoft.com/office/powerpoint/2010/main" val="3356800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0" name="Picture 7">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3" name="Afbeelding 2" descr="C:\Users\svend\AppData\Local\Microsoft\Windows\INetCache\Content.Word\Delays compared to number flights.png">
            <a:extLst>
              <a:ext uri="{FF2B5EF4-FFF2-40B4-BE49-F238E27FC236}">
                <a16:creationId xmlns:a16="http://schemas.microsoft.com/office/drawing/2014/main" id="{6142AF87-AC01-4AA5-895E-ECC11AB48B9D}"/>
              </a:ext>
            </a:extLst>
          </p:cNvPr>
          <p:cNvPicPr/>
          <p:nvPr/>
        </p:nvPicPr>
        <p:blipFill rotWithShape="1">
          <a:blip r:embed="rId4">
            <a:extLst>
              <a:ext uri="{28A0092B-C50C-407E-A947-70E740481C1C}">
                <a14:useLocalDpi xmlns:a14="http://schemas.microsoft.com/office/drawing/2010/main" val="0"/>
              </a:ext>
            </a:extLst>
          </a:blip>
          <a:srcRect t="5074"/>
          <a:stretch/>
        </p:blipFill>
        <p:spPr bwMode="auto">
          <a:xfrm>
            <a:off x="1596259" y="191375"/>
            <a:ext cx="9285574" cy="4958159"/>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E882C7D9-3939-47CB-B5C8-C811FEA4D51F}"/>
              </a:ext>
            </a:extLst>
          </p:cNvPr>
          <p:cNvSpPr>
            <a:spLocks noGrp="1"/>
          </p:cNvSpPr>
          <p:nvPr>
            <p:ph type="title"/>
          </p:nvPr>
        </p:nvSpPr>
        <p:spPr>
          <a:xfrm>
            <a:off x="1170428" y="5926659"/>
            <a:ext cx="10127192" cy="931341"/>
          </a:xfrm>
        </p:spPr>
        <p:txBody>
          <a:bodyPr vert="horz" lIns="91440" tIns="45720" rIns="91440" bIns="45720" rtlCol="0" anchor="b">
            <a:normAutofit fontScale="90000"/>
          </a:bodyPr>
          <a:lstStyle/>
          <a:p>
            <a:pPr algn="r"/>
            <a:r>
              <a:rPr lang="nl-BE" dirty="0"/>
              <a:t>The </a:t>
            </a:r>
            <a:r>
              <a:rPr lang="nl-BE" dirty="0" err="1"/>
              <a:t>average</a:t>
            </a:r>
            <a:r>
              <a:rPr lang="nl-BE" dirty="0"/>
              <a:t> </a:t>
            </a:r>
            <a:r>
              <a:rPr lang="nl-BE" dirty="0" err="1"/>
              <a:t>departure</a:t>
            </a:r>
            <a:r>
              <a:rPr lang="nl-BE" dirty="0"/>
              <a:t> delay </a:t>
            </a:r>
            <a:r>
              <a:rPr lang="nl-BE" dirty="0" err="1"/>
              <a:t>and</a:t>
            </a:r>
            <a:r>
              <a:rPr lang="nl-BE" dirty="0"/>
              <a:t> </a:t>
            </a:r>
            <a:r>
              <a:rPr lang="nl-BE" dirty="0" err="1"/>
              <a:t>the</a:t>
            </a:r>
            <a:r>
              <a:rPr lang="nl-BE" dirty="0"/>
              <a:t> </a:t>
            </a:r>
            <a:r>
              <a:rPr lang="nl-BE" dirty="0" err="1"/>
              <a:t>average</a:t>
            </a:r>
            <a:r>
              <a:rPr lang="nl-BE" dirty="0"/>
              <a:t> </a:t>
            </a:r>
            <a:r>
              <a:rPr lang="nl-BE" dirty="0" err="1"/>
              <a:t>arrival</a:t>
            </a:r>
            <a:r>
              <a:rPr lang="nl-BE" dirty="0"/>
              <a:t> delay </a:t>
            </a:r>
            <a:r>
              <a:rPr lang="nl-BE" dirty="0" err="1"/>
              <a:t>compared</a:t>
            </a:r>
            <a:r>
              <a:rPr lang="nl-BE" dirty="0"/>
              <a:t> </a:t>
            </a:r>
            <a:r>
              <a:rPr lang="nl-BE" dirty="0" err="1"/>
              <a:t>to</a:t>
            </a:r>
            <a:r>
              <a:rPr lang="nl-BE" dirty="0"/>
              <a:t> </a:t>
            </a:r>
            <a:r>
              <a:rPr lang="nl-BE" dirty="0" err="1"/>
              <a:t>the</a:t>
            </a:r>
            <a:r>
              <a:rPr lang="nl-BE" dirty="0"/>
              <a:t> </a:t>
            </a:r>
            <a:r>
              <a:rPr lang="nl-BE" dirty="0" err="1"/>
              <a:t>number</a:t>
            </a:r>
            <a:r>
              <a:rPr lang="nl-BE" dirty="0"/>
              <a:t> of </a:t>
            </a:r>
            <a:r>
              <a:rPr lang="nl-BE" dirty="0" err="1"/>
              <a:t>flights</a:t>
            </a:r>
            <a:r>
              <a:rPr lang="nl-BE" dirty="0"/>
              <a:t> per </a:t>
            </a:r>
            <a:r>
              <a:rPr lang="nl-BE" dirty="0" err="1"/>
              <a:t>month</a:t>
            </a:r>
            <a:endParaRPr lang="en-US" sz="4000" dirty="0"/>
          </a:p>
        </p:txBody>
      </p:sp>
    </p:spTree>
    <p:extLst>
      <p:ext uri="{BB962C8B-B14F-4D97-AF65-F5344CB8AC3E}">
        <p14:creationId xmlns:p14="http://schemas.microsoft.com/office/powerpoint/2010/main" val="1596331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a:extLst>
              <a:ext uri="{FF2B5EF4-FFF2-40B4-BE49-F238E27FC236}">
                <a16:creationId xmlns:a16="http://schemas.microsoft.com/office/drawing/2014/main" id="{815B44DC-2F9B-4B84-ADFC-40B7F7F17DF2}"/>
              </a:ext>
            </a:extLst>
          </p:cNvPr>
          <p:cNvPicPr>
            <a:picLocks noChangeAspect="1"/>
          </p:cNvPicPr>
          <p:nvPr/>
        </p:nvPicPr>
        <p:blipFill rotWithShape="1">
          <a:blip r:embed="rId5"/>
          <a:srcRect l="9091" t="26948"/>
          <a:stretch/>
        </p:blipFill>
        <p:spPr>
          <a:xfrm>
            <a:off x="20" y="10"/>
            <a:ext cx="12191980" cy="6857990"/>
          </a:xfrm>
          <a:prstGeom prst="rect">
            <a:avLst/>
          </a:prstGeom>
        </p:spPr>
      </p:pic>
      <p:pic>
        <p:nvPicPr>
          <p:cNvPr id="11" name="Picture 10">
            <a:extLst>
              <a:ext uri="{FF2B5EF4-FFF2-40B4-BE49-F238E27FC236}">
                <a16:creationId xmlns:a16="http://schemas.microsoft.com/office/drawing/2014/main" id="{6825645A-ED8A-4E02-A406-CC04B53957D8}"/>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13" name="Picture 12">
            <a:extLst>
              <a:ext uri="{FF2B5EF4-FFF2-40B4-BE49-F238E27FC236}">
                <a16:creationId xmlns:a16="http://schemas.microsoft.com/office/drawing/2014/main" id="{BB8330D1-076F-4893-B5F9-3F2FD6C3A3F5}"/>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41427"/>
          <a:stretch/>
        </p:blipFill>
        <p:spPr>
          <a:xfrm>
            <a:off x="5147732" y="93132"/>
            <a:ext cx="7044267" cy="6764867"/>
          </a:xfrm>
          <a:prstGeom prst="rect">
            <a:avLst/>
          </a:prstGeom>
        </p:spPr>
      </p:pic>
      <p:sp>
        <p:nvSpPr>
          <p:cNvPr id="15" name="Freeform 5">
            <a:extLst>
              <a:ext uri="{FF2B5EF4-FFF2-40B4-BE49-F238E27FC236}">
                <a16:creationId xmlns:a16="http://schemas.microsoft.com/office/drawing/2014/main" id="{3B066204-32D1-4415-B01F-997B078AA8C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2">
              <a:alpha val="7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solidFill>
                <a:schemeClr val="bg2">
                  <a:lumMod val="75000"/>
                </a:schemeClr>
              </a:solidFill>
            </a:endParaRPr>
          </a:p>
        </p:txBody>
      </p:sp>
      <p:sp>
        <p:nvSpPr>
          <p:cNvPr id="2" name="Titel 1">
            <a:extLst>
              <a:ext uri="{FF2B5EF4-FFF2-40B4-BE49-F238E27FC236}">
                <a16:creationId xmlns:a16="http://schemas.microsoft.com/office/drawing/2014/main" id="{155E4DF6-89CF-4540-B932-8D18D9525159}"/>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a:solidFill>
                  <a:schemeClr val="bg2">
                    <a:lumMod val="75000"/>
                  </a:schemeClr>
                </a:solidFill>
              </a:rPr>
              <a:t>Cleanup</a:t>
            </a:r>
          </a:p>
        </p:txBody>
      </p:sp>
    </p:spTree>
    <p:extLst>
      <p:ext uri="{BB962C8B-B14F-4D97-AF65-F5344CB8AC3E}">
        <p14:creationId xmlns:p14="http://schemas.microsoft.com/office/powerpoint/2010/main" val="35893759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2" name="Picture 9">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5" name="Afbeelding 4" descr="C:\Users\svend\AppData\Local\Microsoft\Windows\INetCache\Content.Word\Flight times and Delays.png">
            <a:extLst>
              <a:ext uri="{FF2B5EF4-FFF2-40B4-BE49-F238E27FC236}">
                <a16:creationId xmlns:a16="http://schemas.microsoft.com/office/drawing/2014/main" id="{70535A23-593A-44C5-B87B-06B89F542F82}"/>
              </a:ext>
            </a:extLst>
          </p:cNvPr>
          <p:cNvPicPr/>
          <p:nvPr/>
        </p:nvPicPr>
        <p:blipFill rotWithShape="1">
          <a:blip r:embed="rId4">
            <a:extLst>
              <a:ext uri="{28A0092B-C50C-407E-A947-70E740481C1C}">
                <a14:useLocalDpi xmlns:a14="http://schemas.microsoft.com/office/drawing/2010/main" val="0"/>
              </a:ext>
            </a:extLst>
          </a:blip>
          <a:srcRect t="5749" r="8479"/>
          <a:stretch/>
        </p:blipFill>
        <p:spPr bwMode="auto">
          <a:xfrm>
            <a:off x="1288869" y="185142"/>
            <a:ext cx="9246438" cy="5356270"/>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8D681914-2022-4E92-A5E5-6474B3F32316}"/>
              </a:ext>
            </a:extLst>
          </p:cNvPr>
          <p:cNvSpPr>
            <a:spLocks noGrp="1"/>
          </p:cNvSpPr>
          <p:nvPr>
            <p:ph type="title"/>
          </p:nvPr>
        </p:nvSpPr>
        <p:spPr>
          <a:xfrm>
            <a:off x="1182705" y="5803316"/>
            <a:ext cx="10127192" cy="931341"/>
          </a:xfrm>
        </p:spPr>
        <p:txBody>
          <a:bodyPr vert="horz" lIns="91440" tIns="45720" rIns="91440" bIns="45720" rtlCol="0" anchor="b">
            <a:normAutofit fontScale="90000"/>
          </a:bodyPr>
          <a:lstStyle/>
          <a:p>
            <a:pPr algn="r"/>
            <a:r>
              <a:rPr lang="nl-BE" i="1" dirty="0"/>
              <a:t>The </a:t>
            </a:r>
            <a:r>
              <a:rPr lang="nl-BE" i="1" dirty="0" err="1"/>
              <a:t>average</a:t>
            </a:r>
            <a:r>
              <a:rPr lang="nl-BE" i="1" dirty="0"/>
              <a:t> flight time </a:t>
            </a:r>
            <a:r>
              <a:rPr lang="nl-BE" i="1" dirty="0" err="1"/>
              <a:t>and</a:t>
            </a:r>
            <a:r>
              <a:rPr lang="nl-BE" i="1" dirty="0"/>
              <a:t> </a:t>
            </a:r>
            <a:r>
              <a:rPr lang="nl-BE" i="1" dirty="0" err="1"/>
              <a:t>average</a:t>
            </a:r>
            <a:r>
              <a:rPr lang="nl-BE" i="1" dirty="0"/>
              <a:t> delay per flight </a:t>
            </a:r>
            <a:r>
              <a:rPr lang="nl-BE" i="1" dirty="0" err="1"/>
              <a:t>category</a:t>
            </a:r>
            <a:r>
              <a:rPr lang="nl-BE" i="1" dirty="0"/>
              <a:t> </a:t>
            </a:r>
            <a:r>
              <a:rPr lang="nl-BE" i="1" dirty="0" err="1"/>
              <a:t>compared</a:t>
            </a:r>
            <a:r>
              <a:rPr lang="nl-BE" i="1" dirty="0"/>
              <a:t> </a:t>
            </a:r>
            <a:r>
              <a:rPr lang="nl-BE" i="1" dirty="0" err="1"/>
              <a:t>with</a:t>
            </a:r>
            <a:r>
              <a:rPr lang="nl-BE" i="1" dirty="0"/>
              <a:t> </a:t>
            </a:r>
            <a:r>
              <a:rPr lang="nl-BE" i="1" dirty="0" err="1"/>
              <a:t>each</a:t>
            </a:r>
            <a:r>
              <a:rPr lang="nl-BE" i="1" dirty="0"/>
              <a:t> carrier </a:t>
            </a:r>
            <a:endParaRPr lang="en-US" sz="4000" dirty="0"/>
          </a:p>
        </p:txBody>
      </p:sp>
      <p:pic>
        <p:nvPicPr>
          <p:cNvPr id="8" name="Afbeelding 7" descr="C:\Users\svend\AppData\Local\Microsoft\Windows\INetCache\Content.Word\Flight times and Delays.png">
            <a:extLst>
              <a:ext uri="{FF2B5EF4-FFF2-40B4-BE49-F238E27FC236}">
                <a16:creationId xmlns:a16="http://schemas.microsoft.com/office/drawing/2014/main" id="{6DAE4DDA-F0D5-4F2B-8991-55062140242B}"/>
              </a:ext>
            </a:extLst>
          </p:cNvPr>
          <p:cNvPicPr/>
          <p:nvPr/>
        </p:nvPicPr>
        <p:blipFill rotWithShape="1">
          <a:blip r:embed="rId4">
            <a:extLst>
              <a:ext uri="{28A0092B-C50C-407E-A947-70E740481C1C}">
                <a14:useLocalDpi xmlns:a14="http://schemas.microsoft.com/office/drawing/2010/main" val="0"/>
              </a:ext>
            </a:extLst>
          </a:blip>
          <a:srcRect l="91194" t="-1110" r="-162" b="87583"/>
          <a:stretch/>
        </p:blipFill>
        <p:spPr bwMode="auto">
          <a:xfrm>
            <a:off x="10808225" y="4079328"/>
            <a:ext cx="1148499" cy="974484"/>
          </a:xfrm>
          <a:prstGeom prst="rect">
            <a:avLst/>
          </a:prstGeom>
          <a:noFill/>
          <a:ln>
            <a:noFill/>
          </a:ln>
        </p:spPr>
      </p:pic>
    </p:spTree>
    <p:extLst>
      <p:ext uri="{BB962C8B-B14F-4D97-AF65-F5344CB8AC3E}">
        <p14:creationId xmlns:p14="http://schemas.microsoft.com/office/powerpoint/2010/main" val="30160403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a:extLst>
              <a:ext uri="{FF2B5EF4-FFF2-40B4-BE49-F238E27FC236}">
                <a16:creationId xmlns:a16="http://schemas.microsoft.com/office/drawing/2014/main" id="{58CF1566-D317-45BF-8083-1812BF43F6D9}"/>
              </a:ext>
            </a:extLst>
          </p:cNvPr>
          <p:cNvPicPr>
            <a:picLocks noChangeAspect="1"/>
          </p:cNvPicPr>
          <p:nvPr/>
        </p:nvPicPr>
        <p:blipFill rotWithShape="1">
          <a:blip r:embed="rId4"/>
          <a:srcRect l="9091" t="12373" b="10730"/>
          <a:stretch/>
        </p:blipFill>
        <p:spPr>
          <a:xfrm>
            <a:off x="20" y="10"/>
            <a:ext cx="12191980" cy="6857990"/>
          </a:xfrm>
          <a:prstGeom prst="rect">
            <a:avLst/>
          </a:prstGeom>
        </p:spPr>
      </p:pic>
      <p:pic>
        <p:nvPicPr>
          <p:cNvPr id="11" name="Picture 10">
            <a:extLst>
              <a:ext uri="{FF2B5EF4-FFF2-40B4-BE49-F238E27FC236}">
                <a16:creationId xmlns:a16="http://schemas.microsoft.com/office/drawing/2014/main" id="{2EB248D8-CF52-4E79-8818-CCF3E9CD55A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Freeform 5">
            <a:extLst>
              <a:ext uri="{FF2B5EF4-FFF2-40B4-BE49-F238E27FC236}">
                <a16:creationId xmlns:a16="http://schemas.microsoft.com/office/drawing/2014/main" id="{EE853D4C-8752-44E5-AD7A-063F8234AA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5" name="Freeform 14">
            <a:extLst>
              <a:ext uri="{FF2B5EF4-FFF2-40B4-BE49-F238E27FC236}">
                <a16:creationId xmlns:a16="http://schemas.microsoft.com/office/drawing/2014/main" id="{73F69954-D4AA-45CE-A548-AEBF62E313A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68A9AF-AB93-401A-8CE9-F39578B3A7D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 name="Straight Connector 17">
              <a:extLst>
                <a:ext uri="{FF2B5EF4-FFF2-40B4-BE49-F238E27FC236}">
                  <a16:creationId xmlns:a16="http://schemas.microsoft.com/office/drawing/2014/main" id="{8884D755-D741-471A-A4CA-F50EF5B592D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5B122A-DB1B-47F1-9D17-7AAD12FDCC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F5D230F-E76B-4836-8358-A102EEAE77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2430D58-5160-48FC-8844-63C3E0B104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35B9D0E-1620-4053-A7CC-0315832CBFC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84EAA0-3D9E-4D80-B921-03DB831EC67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7733966-4929-4D6A-9E07-2410580C029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E0B5A27-B6CC-4E73-8D9A-3FEFD3FB68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EEA3C4E-D362-4242-9810-2D32F7E94C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B38A6C6-EFF5-4EE1-ADFE-B5F507B080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015C031-4320-4BBA-86BE-C1C67FBBA98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E8CBF99-47D6-4D49-BB15-0D7BE834E29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E1EFA5-BC29-4544-8FD3-018ACD212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25904B-4221-4FAD-BE3E-44A63F3CE0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F82C6C7-DBDD-44C9-8FCF-ADED6B5B3BB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C53B382-C708-47B5-AA1D-0BEC4F042B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6953A60-0310-4285-8409-1D3868C9BB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3773B86-6265-4CC5-83C1-A09F76FEDC4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065C455-96CD-464F-BFF3-C22DBF3A0B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237F692-81B3-4CD6-972E-7796DD644C9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ECA07D0-9E86-4A9B-BAB4-43493766A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FA0748-B289-4275-B061-F24BC6DBB9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3ECAB31-E589-40F0-B92D-1D4BB1A1C0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C59E4A1-C61A-41D0-AF5B-57D898401E6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95CAE1B-7705-4527-ACE1-3A682722B98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46A045C-2507-4310-A46F-3C24C36D578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D534929-5355-4FCC-B28D-23A2B339A47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F81BF46-0D3A-4438-8EEE-6121B670CEA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0C3AD23-F5B5-4D59-8AC8-81D53B8B34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9052C6B-3534-4A9B-B622-E8D5D13218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4D56ED8-876B-4EE6-B357-10A12B5BA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5D4CDC2-E214-4417-8095-5B2F91AEAB3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6C5CE46-26FC-41D6-A21C-F65C878955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6C81983-24FD-4606-B8D4-469D7988020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41EB9C6-04B6-40DB-9DC7-D04A93BFD61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71D9AB-A0B0-47A4-A672-76333E70550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475B67C-4900-48BA-9B5E-B8757884B4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1C3B6C-DA70-4290-8F39-6C593A18138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0583374-799E-427C-B427-008CE921FF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E40998E-C5A3-492A-B12A-148AB0EBCE6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9283048-DDA8-4BC4-B8CC-DF3C5A9F25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429CF45-D8B8-484C-9A56-6A827F458D0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CD09BAD-3640-4C2C-BCFB-6616880580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B8388B9-6E7F-4E4A-B6AF-DE7EC2A0051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A142A50-C95A-4541-A313-EF1B19CEDD8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E664D3E-3B0F-4769-9D06-0D2A9F7FDDC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823FC98-39F7-48F1-9108-E89CF17858D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531CA6A-5852-4AF8-9BB7-FB48A7ADF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6490D45-405E-42E8-8E75-FB40435E4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655B4ED-0C84-4BED-B75C-7856E3FF4D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8472CDE-C9A5-41FF-9F25-C11A4BC028C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161A2FD-1C25-44BE-9436-0C75B67E3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B8AE4B-8581-470F-8F5F-3E4939381AA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43DADFF-BD52-4029-9501-239CF76006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64CEB4E7-E357-4D3C-A253-8A54191B5BF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F8EEACB-8345-4632-BC96-621945A018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E32197A-D1A2-4A8B-A6D2-CAF590F248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3F8E170-186A-4D86-A017-B30FBECF697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49B6D74-07B1-4E0E-9BBA-1905247399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320448A-2320-459B-B975-71822DD38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B594DEB-FD2B-4FAF-A670-65C0355DAFF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BCC1FEE-F2A2-4CBC-A937-65FB46A314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D32B9E3-91E7-419D-AF64-B8EF6424FD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004CD01-0FC5-4CD8-A1B4-CE1128775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1FE5CA4-CBA0-4623-8CCA-9D340DFA3D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486D501-B2DE-45BD-8240-731D2EAA97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4AEAB6A1-C430-4444-99EF-4EEA3EC0C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A6FDF40-BC01-4309-832B-B4E1C698BF6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BD07185-1C9A-4B11-80A0-E2ED0D85FC8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32CFF46-1BB3-4160-9356-F224042C53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E94851-EBB2-40D8-8D64-9822B6D62CE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BBFF110-E54E-4FB1-B864-A4457C6CE75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319A31A-8D57-4A81-9231-0AC53C6CDB1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68704F1-4068-46C9-ABC3-49FE3E0E1CC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4FB8274-3C59-4C53-B2F4-813FD708EE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59F7020-06BC-4E19-A07A-C19993A92E9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520646A-A14F-42EC-A5E7-6CBCE8910D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B65C275-E65F-4C36-8C20-BAF3CC74432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438BACA1-A273-4D28-B684-32F3CEAA9652}"/>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a:t>Machine learning</a:t>
            </a:r>
          </a:p>
        </p:txBody>
      </p:sp>
    </p:spTree>
    <p:extLst>
      <p:ext uri="{BB962C8B-B14F-4D97-AF65-F5344CB8AC3E}">
        <p14:creationId xmlns:p14="http://schemas.microsoft.com/office/powerpoint/2010/main" val="2984925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9" name="Picture 7">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3" name="Afbeelding 2">
            <a:extLst>
              <a:ext uri="{FF2B5EF4-FFF2-40B4-BE49-F238E27FC236}">
                <a16:creationId xmlns:a16="http://schemas.microsoft.com/office/drawing/2014/main" id="{40792C07-CDD6-46DC-A505-DD72B3D739E4}"/>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94412" y="1884184"/>
            <a:ext cx="10800000" cy="4680000"/>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5" name="Titel 1">
            <a:extLst>
              <a:ext uri="{FF2B5EF4-FFF2-40B4-BE49-F238E27FC236}">
                <a16:creationId xmlns:a16="http://schemas.microsoft.com/office/drawing/2014/main" id="{C851C2D5-80C7-43B7-984C-A8644E3B7CFC}"/>
              </a:ext>
            </a:extLst>
          </p:cNvPr>
          <p:cNvSpPr txBox="1">
            <a:spLocks/>
          </p:cNvSpPr>
          <p:nvPr/>
        </p:nvSpPr>
        <p:spPr>
          <a:xfrm>
            <a:off x="643464" y="639097"/>
            <a:ext cx="10732008" cy="87092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a:t>Random Forest Regressor model</a:t>
            </a:r>
            <a:endParaRPr lang="en-US" sz="4800" dirty="0"/>
          </a:p>
        </p:txBody>
      </p:sp>
    </p:spTree>
    <p:extLst>
      <p:ext uri="{BB962C8B-B14F-4D97-AF65-F5344CB8AC3E}">
        <p14:creationId xmlns:p14="http://schemas.microsoft.com/office/powerpoint/2010/main" val="28622221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6" name="Picture 7">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3" name="Afbeelding 2">
            <a:extLst>
              <a:ext uri="{FF2B5EF4-FFF2-40B4-BE49-F238E27FC236}">
                <a16:creationId xmlns:a16="http://schemas.microsoft.com/office/drawing/2014/main" id="{997DE6A1-776B-426E-AF5B-256F37255693}"/>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94412" y="1874769"/>
            <a:ext cx="10800000" cy="4680000"/>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A4C93120-7386-42C2-AC20-3F2A3C29B633}"/>
              </a:ext>
            </a:extLst>
          </p:cNvPr>
          <p:cNvSpPr>
            <a:spLocks noGrp="1"/>
          </p:cNvSpPr>
          <p:nvPr>
            <p:ph type="title"/>
          </p:nvPr>
        </p:nvSpPr>
        <p:spPr>
          <a:xfrm>
            <a:off x="643464" y="639097"/>
            <a:ext cx="10732008" cy="870921"/>
          </a:xfrm>
        </p:spPr>
        <p:txBody>
          <a:bodyPr vert="horz" lIns="91440" tIns="45720" rIns="91440" bIns="45720" rtlCol="0" anchor="b">
            <a:normAutofit/>
          </a:bodyPr>
          <a:lstStyle/>
          <a:p>
            <a:r>
              <a:rPr lang="en-US" sz="4800" b="1" dirty="0" err="1"/>
              <a:t>Lineair</a:t>
            </a:r>
            <a:r>
              <a:rPr lang="en-US" sz="4800" b="1" dirty="0"/>
              <a:t> Regression model</a:t>
            </a:r>
            <a:endParaRPr lang="en-US" sz="4800" dirty="0"/>
          </a:p>
        </p:txBody>
      </p:sp>
    </p:spTree>
    <p:extLst>
      <p:ext uri="{BB962C8B-B14F-4D97-AF65-F5344CB8AC3E}">
        <p14:creationId xmlns:p14="http://schemas.microsoft.com/office/powerpoint/2010/main" val="227614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6B7226-E54D-4224-BEA5-431F29C4587F}"/>
              </a:ext>
            </a:extLst>
          </p:cNvPr>
          <p:cNvSpPr>
            <a:spLocks noGrp="1"/>
          </p:cNvSpPr>
          <p:nvPr>
            <p:ph type="title"/>
          </p:nvPr>
        </p:nvSpPr>
        <p:spPr>
          <a:xfrm>
            <a:off x="540690" y="604837"/>
            <a:ext cx="10131425" cy="1456267"/>
          </a:xfrm>
        </p:spPr>
        <p:txBody>
          <a:bodyPr>
            <a:normAutofit/>
          </a:bodyPr>
          <a:lstStyle/>
          <a:p>
            <a:r>
              <a:rPr lang="en-GB" b="1" dirty="0"/>
              <a:t>Ridge Regression model</a:t>
            </a:r>
            <a:endParaRPr lang="en-GB" dirty="0"/>
          </a:p>
        </p:txBody>
      </p:sp>
      <p:pic>
        <p:nvPicPr>
          <p:cNvPr id="3" name="Afbeelding 2">
            <a:extLst>
              <a:ext uri="{FF2B5EF4-FFF2-40B4-BE49-F238E27FC236}">
                <a16:creationId xmlns:a16="http://schemas.microsoft.com/office/drawing/2014/main" id="{2BBB8FEC-E7F9-4C37-A4DB-61ADBBDF69F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185973" y="1865064"/>
            <a:ext cx="3446992" cy="774769"/>
          </a:xfrm>
          <a:prstGeom prst="rect">
            <a:avLst/>
          </a:prstGeom>
          <a:noFill/>
          <a:ln>
            <a:noFill/>
          </a:ln>
        </p:spPr>
      </p:pic>
      <p:sp>
        <p:nvSpPr>
          <p:cNvPr id="6" name="Rechthoek 5">
            <a:extLst>
              <a:ext uri="{FF2B5EF4-FFF2-40B4-BE49-F238E27FC236}">
                <a16:creationId xmlns:a16="http://schemas.microsoft.com/office/drawing/2014/main" id="{5F3DC8A2-F54D-4969-8C3C-40C6A4AE9AF5}"/>
              </a:ext>
            </a:extLst>
          </p:cNvPr>
          <p:cNvSpPr/>
          <p:nvPr/>
        </p:nvSpPr>
        <p:spPr>
          <a:xfrm>
            <a:off x="6069801" y="3622815"/>
            <a:ext cx="5210722" cy="646331"/>
          </a:xfrm>
          <a:prstGeom prst="rect">
            <a:avLst/>
          </a:prstGeom>
        </p:spPr>
        <p:txBody>
          <a:bodyPr wrap="none">
            <a:spAutoFit/>
          </a:bodyPr>
          <a:lstStyle/>
          <a:p>
            <a:r>
              <a:rPr lang="en-GB" sz="3600" b="1" cap="all" dirty="0">
                <a:ln w="3175" cmpd="sng">
                  <a:noFill/>
                </a:ln>
                <a:solidFill>
                  <a:prstClr val="white"/>
                </a:solidFill>
                <a:latin typeface="Calibri Light" panose="020F0302020204030204"/>
                <a:ea typeface="+mj-ea"/>
                <a:cs typeface="+mj-cs"/>
              </a:rPr>
              <a:t>Lasso Regression model</a:t>
            </a:r>
            <a:endParaRPr lang="en-GB" dirty="0"/>
          </a:p>
        </p:txBody>
      </p:sp>
      <p:pic>
        <p:nvPicPr>
          <p:cNvPr id="7" name="Afbeelding 6">
            <a:extLst>
              <a:ext uri="{FF2B5EF4-FFF2-40B4-BE49-F238E27FC236}">
                <a16:creationId xmlns:a16="http://schemas.microsoft.com/office/drawing/2014/main" id="{A7568976-17C0-4B91-948F-03C8F29B205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808623" y="4480187"/>
            <a:ext cx="3320166" cy="878992"/>
          </a:xfrm>
          <a:prstGeom prst="rect">
            <a:avLst/>
          </a:prstGeom>
          <a:noFill/>
          <a:ln>
            <a:noFill/>
          </a:ln>
        </p:spPr>
      </p:pic>
    </p:spTree>
    <p:extLst>
      <p:ext uri="{BB962C8B-B14F-4D97-AF65-F5344CB8AC3E}">
        <p14:creationId xmlns:p14="http://schemas.microsoft.com/office/powerpoint/2010/main" val="33595906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6B7226-E54D-4224-BEA5-431F29C4587F}"/>
              </a:ext>
            </a:extLst>
          </p:cNvPr>
          <p:cNvSpPr>
            <a:spLocks noGrp="1"/>
          </p:cNvSpPr>
          <p:nvPr>
            <p:ph type="title"/>
          </p:nvPr>
        </p:nvSpPr>
        <p:spPr>
          <a:xfrm>
            <a:off x="516837" y="1238636"/>
            <a:ext cx="4198288" cy="1456267"/>
          </a:xfrm>
        </p:spPr>
        <p:txBody>
          <a:bodyPr>
            <a:normAutofit/>
          </a:bodyPr>
          <a:lstStyle/>
          <a:p>
            <a:r>
              <a:rPr lang="en-GB" b="1" dirty="0"/>
              <a:t>Random Forrest </a:t>
            </a:r>
            <a:br>
              <a:rPr lang="en-GB" b="1" dirty="0"/>
            </a:br>
            <a:r>
              <a:rPr lang="en-GB" b="1" dirty="0"/>
              <a:t>Classifier</a:t>
            </a:r>
            <a:endParaRPr lang="en-GB" dirty="0"/>
          </a:p>
        </p:txBody>
      </p:sp>
      <p:sp>
        <p:nvSpPr>
          <p:cNvPr id="6" name="Rechthoek 5">
            <a:extLst>
              <a:ext uri="{FF2B5EF4-FFF2-40B4-BE49-F238E27FC236}">
                <a16:creationId xmlns:a16="http://schemas.microsoft.com/office/drawing/2014/main" id="{5F3DC8A2-F54D-4969-8C3C-40C6A4AE9AF5}"/>
              </a:ext>
            </a:extLst>
          </p:cNvPr>
          <p:cNvSpPr/>
          <p:nvPr/>
        </p:nvSpPr>
        <p:spPr>
          <a:xfrm>
            <a:off x="7094069" y="364311"/>
            <a:ext cx="4699300" cy="1200329"/>
          </a:xfrm>
          <a:prstGeom prst="rect">
            <a:avLst/>
          </a:prstGeom>
        </p:spPr>
        <p:txBody>
          <a:bodyPr wrap="none">
            <a:spAutoFit/>
          </a:bodyPr>
          <a:lstStyle/>
          <a:p>
            <a:r>
              <a:rPr lang="nl-BE" sz="3600" dirty="0">
                <a:latin typeface="Calibri" panose="020F0502020204030204" pitchFamily="34" charset="0"/>
                <a:ea typeface="Calibri" panose="020F0502020204030204" pitchFamily="34" charset="0"/>
                <a:cs typeface="Times New Roman" panose="02020603050405020304" pitchFamily="18" charset="0"/>
              </a:rPr>
              <a:t>K-NEAREST NEIGHBORS </a:t>
            </a:r>
            <a:br>
              <a:rPr lang="nl-BE" sz="3600" dirty="0">
                <a:latin typeface="Calibri" panose="020F0502020204030204" pitchFamily="34" charset="0"/>
                <a:ea typeface="Calibri" panose="020F0502020204030204" pitchFamily="34" charset="0"/>
                <a:cs typeface="Times New Roman" panose="02020603050405020304" pitchFamily="18" charset="0"/>
              </a:rPr>
            </a:br>
            <a:r>
              <a:rPr lang="nl-BE" sz="3600" dirty="0">
                <a:latin typeface="Calibri" panose="020F0502020204030204" pitchFamily="34" charset="0"/>
                <a:ea typeface="Calibri" panose="020F0502020204030204" pitchFamily="34" charset="0"/>
                <a:cs typeface="Times New Roman" panose="02020603050405020304" pitchFamily="18" charset="0"/>
              </a:rPr>
              <a:t>CLASSIFIER</a:t>
            </a:r>
            <a:endParaRPr lang="en-GB" dirty="0"/>
          </a:p>
        </p:txBody>
      </p:sp>
      <p:pic>
        <p:nvPicPr>
          <p:cNvPr id="8" name="Afbeelding 7" descr="B5CB39E6">
            <a:extLst>
              <a:ext uri="{FF2B5EF4-FFF2-40B4-BE49-F238E27FC236}">
                <a16:creationId xmlns:a16="http://schemas.microsoft.com/office/drawing/2014/main" id="{D31D749F-5DE1-47A3-8F55-0F8F3BF281F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34327" y="2757487"/>
            <a:ext cx="4279265" cy="3730625"/>
          </a:xfrm>
          <a:prstGeom prst="rect">
            <a:avLst/>
          </a:prstGeom>
          <a:noFill/>
          <a:ln>
            <a:noFill/>
          </a:ln>
        </p:spPr>
      </p:pic>
      <p:pic>
        <p:nvPicPr>
          <p:cNvPr id="9" name="Afbeelding 8" descr="606146E4">
            <a:extLst>
              <a:ext uri="{FF2B5EF4-FFF2-40B4-BE49-F238E27FC236}">
                <a16:creationId xmlns:a16="http://schemas.microsoft.com/office/drawing/2014/main" id="{D278B65F-229D-4D28-9850-8FFC28FC0C3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304087" y="1634807"/>
            <a:ext cx="4279265" cy="3730625"/>
          </a:xfrm>
          <a:prstGeom prst="rect">
            <a:avLst/>
          </a:prstGeom>
          <a:noFill/>
          <a:ln>
            <a:noFill/>
          </a:ln>
        </p:spPr>
      </p:pic>
    </p:spTree>
    <p:extLst>
      <p:ext uri="{BB962C8B-B14F-4D97-AF65-F5344CB8AC3E}">
        <p14:creationId xmlns:p14="http://schemas.microsoft.com/office/powerpoint/2010/main" val="4158093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a:extLst>
              <a:ext uri="{FF2B5EF4-FFF2-40B4-BE49-F238E27FC236}">
                <a16:creationId xmlns:a16="http://schemas.microsoft.com/office/drawing/2014/main" id="{EBF047BC-E7B8-464E-A98D-905B0C9F825F}"/>
              </a:ext>
            </a:extLst>
          </p:cNvPr>
          <p:cNvPicPr>
            <a:picLocks noChangeAspect="1"/>
          </p:cNvPicPr>
          <p:nvPr/>
        </p:nvPicPr>
        <p:blipFill rotWithShape="1">
          <a:blip r:embed="rId4"/>
          <a:srcRect l="9091" t="9091"/>
          <a:stretch/>
        </p:blipFill>
        <p:spPr>
          <a:xfrm>
            <a:off x="0" y="0"/>
            <a:ext cx="12192000" cy="6858000"/>
          </a:xfrm>
          <a:prstGeom prst="rect">
            <a:avLst/>
          </a:prstGeom>
        </p:spPr>
      </p:pic>
      <p:pic>
        <p:nvPicPr>
          <p:cNvPr id="11" name="Picture 10">
            <a:extLst>
              <a:ext uri="{FF2B5EF4-FFF2-40B4-BE49-F238E27FC236}">
                <a16:creationId xmlns:a16="http://schemas.microsoft.com/office/drawing/2014/main" id="{2EB248D8-CF52-4E79-8818-CCF3E9CD55A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Freeform 5">
            <a:extLst>
              <a:ext uri="{FF2B5EF4-FFF2-40B4-BE49-F238E27FC236}">
                <a16:creationId xmlns:a16="http://schemas.microsoft.com/office/drawing/2014/main" id="{EE853D4C-8752-44E5-AD7A-063F8234AA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5" name="Freeform 14">
            <a:extLst>
              <a:ext uri="{FF2B5EF4-FFF2-40B4-BE49-F238E27FC236}">
                <a16:creationId xmlns:a16="http://schemas.microsoft.com/office/drawing/2014/main" id="{73F69954-D4AA-45CE-A548-AEBF62E313A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68A9AF-AB93-401A-8CE9-F39578B3A7D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 name="Straight Connector 17">
              <a:extLst>
                <a:ext uri="{FF2B5EF4-FFF2-40B4-BE49-F238E27FC236}">
                  <a16:creationId xmlns:a16="http://schemas.microsoft.com/office/drawing/2014/main" id="{8884D755-D741-471A-A4CA-F50EF5B592D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5B122A-DB1B-47F1-9D17-7AAD12FDCC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F5D230F-E76B-4836-8358-A102EEAE77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2430D58-5160-48FC-8844-63C3E0B104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35B9D0E-1620-4053-A7CC-0315832CBFC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84EAA0-3D9E-4D80-B921-03DB831EC67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7733966-4929-4D6A-9E07-2410580C029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E0B5A27-B6CC-4E73-8D9A-3FEFD3FB68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EEA3C4E-D362-4242-9810-2D32F7E94C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B38A6C6-EFF5-4EE1-ADFE-B5F507B080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015C031-4320-4BBA-86BE-C1C67FBBA98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E8CBF99-47D6-4D49-BB15-0D7BE834E29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E1EFA5-BC29-4544-8FD3-018ACD212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25904B-4221-4FAD-BE3E-44A63F3CE0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F82C6C7-DBDD-44C9-8FCF-ADED6B5B3BB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C53B382-C708-47B5-AA1D-0BEC4F042B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6953A60-0310-4285-8409-1D3868C9BB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3773B86-6265-4CC5-83C1-A09F76FEDC4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065C455-96CD-464F-BFF3-C22DBF3A0B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237F692-81B3-4CD6-972E-7796DD644C9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ECA07D0-9E86-4A9B-BAB4-43493766A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FA0748-B289-4275-B061-F24BC6DBB9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3ECAB31-E589-40F0-B92D-1D4BB1A1C0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C59E4A1-C61A-41D0-AF5B-57D898401E6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95CAE1B-7705-4527-ACE1-3A682722B98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46A045C-2507-4310-A46F-3C24C36D578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D534929-5355-4FCC-B28D-23A2B339A47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F81BF46-0D3A-4438-8EEE-6121B670CEA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0C3AD23-F5B5-4D59-8AC8-81D53B8B34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9052C6B-3534-4A9B-B622-E8D5D13218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4D56ED8-876B-4EE6-B357-10A12B5BA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5D4CDC2-E214-4417-8095-5B2F91AEAB3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6C5CE46-26FC-41D6-A21C-F65C878955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6C81983-24FD-4606-B8D4-469D7988020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41EB9C6-04B6-40DB-9DC7-D04A93BFD61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71D9AB-A0B0-47A4-A672-76333E70550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475B67C-4900-48BA-9B5E-B8757884B4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1C3B6C-DA70-4290-8F39-6C593A18138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0583374-799E-427C-B427-008CE921FF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E40998E-C5A3-492A-B12A-148AB0EBCE6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9283048-DDA8-4BC4-B8CC-DF3C5A9F25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429CF45-D8B8-484C-9A56-6A827F458D0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CD09BAD-3640-4C2C-BCFB-6616880580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B8388B9-6E7F-4E4A-B6AF-DE7EC2A0051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A142A50-C95A-4541-A313-EF1B19CEDD8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E664D3E-3B0F-4769-9D06-0D2A9F7FDDC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823FC98-39F7-48F1-9108-E89CF17858D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531CA6A-5852-4AF8-9BB7-FB48A7ADF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6490D45-405E-42E8-8E75-FB40435E4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655B4ED-0C84-4BED-B75C-7856E3FF4D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8472CDE-C9A5-41FF-9F25-C11A4BC028C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161A2FD-1C25-44BE-9436-0C75B67E3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B8AE4B-8581-470F-8F5F-3E4939381AA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43DADFF-BD52-4029-9501-239CF76006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64CEB4E7-E357-4D3C-A253-8A54191B5BF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F8EEACB-8345-4632-BC96-621945A018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E32197A-D1A2-4A8B-A6D2-CAF590F248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3F8E170-186A-4D86-A017-B30FBECF697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49B6D74-07B1-4E0E-9BBA-1905247399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320448A-2320-459B-B975-71822DD38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B594DEB-FD2B-4FAF-A670-65C0355DAFF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BCC1FEE-F2A2-4CBC-A937-65FB46A314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D32B9E3-91E7-419D-AF64-B8EF6424FD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004CD01-0FC5-4CD8-A1B4-CE1128775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1FE5CA4-CBA0-4623-8CCA-9D340DFA3D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486D501-B2DE-45BD-8240-731D2EAA97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4AEAB6A1-C430-4444-99EF-4EEA3EC0C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A6FDF40-BC01-4309-832B-B4E1C698BF6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BD07185-1C9A-4B11-80A0-E2ED0D85FC8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32CFF46-1BB3-4160-9356-F224042C53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E94851-EBB2-40D8-8D64-9822B6D62CE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BBFF110-E54E-4FB1-B864-A4457C6CE75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319A31A-8D57-4A81-9231-0AC53C6CDB1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68704F1-4068-46C9-ABC3-49FE3E0E1CC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4FB8274-3C59-4C53-B2F4-813FD708EE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59F7020-06BC-4E19-A07A-C19993A92E9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520646A-A14F-42EC-A5E7-6CBCE8910D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B65C275-E65F-4C36-8C20-BAF3CC74432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271DC201-58DF-4042-B9BD-524107368FA0}"/>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a:t>NetworkX</a:t>
            </a:r>
          </a:p>
        </p:txBody>
      </p:sp>
    </p:spTree>
    <p:extLst>
      <p:ext uri="{BB962C8B-B14F-4D97-AF65-F5344CB8AC3E}">
        <p14:creationId xmlns:p14="http://schemas.microsoft.com/office/powerpoint/2010/main" val="469756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Freeform 5">
            <a:extLst>
              <a:ext uri="{FF2B5EF4-FFF2-40B4-BE49-F238E27FC236}">
                <a16:creationId xmlns:a16="http://schemas.microsoft.com/office/drawing/2014/main" id="{ABDB4582-44AE-4E18-8464-05E0C5731A7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2" name="Freeform 14">
            <a:extLst>
              <a:ext uri="{FF2B5EF4-FFF2-40B4-BE49-F238E27FC236}">
                <a16:creationId xmlns:a16="http://schemas.microsoft.com/office/drawing/2014/main" id="{834AA19D-D28C-42A8-85C3-43596A2C51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0027E42E-AE32-44CA-B7BB-2E81811F8DD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5" name="Straight Connector 14">
              <a:extLst>
                <a:ext uri="{FF2B5EF4-FFF2-40B4-BE49-F238E27FC236}">
                  <a16:creationId xmlns:a16="http://schemas.microsoft.com/office/drawing/2014/main" id="{A088E0A1-0B30-4CCB-8A81-FE7CD951261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8875F36-1881-4C6F-AF34-61C12DCB174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4FA217E-E029-463E-8F69-3C494C30F18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20BA78-A2F8-4EE9-AD79-4560BBABA85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C72D971-8746-4672-9ED9-022673A109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93D413D-3B8A-42F0-BFB8-2C9764FA7B7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AF004B3-4700-4D62-BFA8-07A2CB52EE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3F454BC-502F-45A5-9286-F9AAF53D9F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04F419-5713-469A-801C-416F54A3493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E4635B-24F2-4032-BDD6-D07990AD4BC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BA8091B-8DDA-425F-AF93-023ED9F45C4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356D989-2866-49C1-BE2B-5ED7B961ACA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719C6D4-8B9A-4109-A7CC-A940A2C1E37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488CB7D-BD79-42A2-9200-768664CE60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B656FE-3DC8-486B-B8BB-41C7BA0142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6F6CA85-0A9C-4332-BCC1-D91463777B7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3EAB4D0-E390-4195-8B31-E4F17F09868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8A04328-E8BF-4B6D-AC14-E9E8E29D7F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597E401-97C5-423E-919A-DFD8915BB92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7EA9F4A-CFDB-45BF-8DA2-27C8F718A87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7A71F04-BE81-4FD0-B4F6-DDCDC1209C1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CF6D7C9-41B5-4E8A-A287-14EA84A583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361FC71-51B7-4AA8-BCDA-D38F2D9AF5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1F21AF5-4602-46DF-9820-4826EA4B42C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9480754-0F96-4430-8DC3-979A21C428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B44DF25-1482-4A14-BFC6-6C69CC9C530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37CC1AE-0A32-4E1E-896B-2A76EF57B1D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1A70B7F-5ACA-407B-B645-525A6D3213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4632EC0-D4CC-4E06-A467-B0DF2F24301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BB4EF78-7BCD-41A0-B952-481EE0188F5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AE8FAF5-4FE8-43CB-B6E8-E70FE1B35E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89096B-B47B-4B83-A584-0A6718E21B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07A979D-500D-4B4D-A74A-242888401D3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B2E235-E6D3-4488-903E-803B765F38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70A1F48-54C1-4EA4-AB1C-BF2CFE1EBD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B45E8F5-9801-48FA-9935-AF3FA51F1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A0D9948-0529-40C1-A0EB-196656CCBD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6C673E7-DE8B-4947-AD07-6B652F92680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D5C48DA5-6E2D-4876-98D8-497CBEB0BB9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3A5FD2A-FDB5-4881-8DB9-87BC860BF94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D40631C-5F57-4F40-B598-65724FB7F72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AEB9ED3-7842-4EAB-B58C-757BAFCBD9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0F113F6-91C1-403A-AF4E-8AD9DA1A8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351E6F3-1156-40E6-94EB-2D804EDAE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E2BC071-E0C5-4183-9B2E-3A0D9BF78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2E7482A-2B6D-40DC-A943-86A385AE4AD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09509B9-40D7-4C0E-A338-DAD440BD860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FC65A53-6D4B-4206-8A46-0F7A19469A1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22A210-DF61-4EB5-AF0C-DA047452ED4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1B482A4E-4BE7-4244-A91A-C82C8DB4E9D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D0601FF-B12D-4E5B-956D-3F4EC2497B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4542652-9CA6-4B8D-BC59-2F7B20ABC01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0BA007D-9E92-4CA8-A708-6C7DD2E7BA7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DD07D47-C804-4455-8309-0E7DC83AF10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73AA0B1-9C05-40F8-85B8-E805227867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5BA57D4-7DE3-4704-8C13-FBC3A75B080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6582B0D-575F-41A0-975E-60E6754A0F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A2AE5EC-9F9A-436C-9454-E988EA75977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459BB45-EFAA-4138-B1E7-CF817A098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906B09C-E123-4952-8CBB-5244CFB0D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30E6C7E7-0039-4BD1-9DDF-E9C522224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FDBDA5F-D32E-4611-A505-D2DE671DDBC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53A6C64-6F86-48DB-9EA8-14440531754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5E86FAF-C76F-40A2-ADFB-FDE12C10146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1AAD2EAE-270E-44F7-A11B-0C801D86B8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3F145145-8413-44DF-B42A-6084651BF18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93269C9-5835-433D-9FA0-948E3367249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578E720B-02C1-486E-8358-80840FEA7DD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F1037A0-FF5E-4FAA-9F3F-E870FD005A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8D1A6B3-5A9D-4D3E-AB5C-9A5FEAE812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EC51D1F-69E1-4B0B-94B0-7D93FB4112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C03D6CC9-C969-4591-AEDF-472DA64E579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24D973E-B86F-4AF8-8556-C52397282C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FC5213B-135A-41A5-A778-80B1630890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0780E42-A140-4D97-9857-771BD1D3914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27A0811-BE72-487B-AA54-57491FA506C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E3F9A93E-E149-44CA-A1FD-BE38A1C672D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26B12C1-22E7-4F8F-BC20-E444596E6B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pic>
        <p:nvPicPr>
          <p:cNvPr id="3" name="Picture 1" descr="C:\Users\jodus\AppData\Local\Packages\Microsoft.Office.Desktop_8wekyb3d8bbwe\AC\INetCache\Content.MSO\55DD4B5D.tmp">
            <a:extLst>
              <a:ext uri="{FF2B5EF4-FFF2-40B4-BE49-F238E27FC236}">
                <a16:creationId xmlns:a16="http://schemas.microsoft.com/office/drawing/2014/main" id="{F3B34D78-7BED-45C0-AF0A-3862FA136C45}"/>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334408" y="1626704"/>
            <a:ext cx="5414164" cy="4973149"/>
          </a:xfrm>
          <a:prstGeom prst="rect">
            <a:avLst/>
          </a:prstGeom>
          <a:noFill/>
        </p:spPr>
      </p:pic>
      <p:sp>
        <p:nvSpPr>
          <p:cNvPr id="2" name="Titel 1">
            <a:extLst>
              <a:ext uri="{FF2B5EF4-FFF2-40B4-BE49-F238E27FC236}">
                <a16:creationId xmlns:a16="http://schemas.microsoft.com/office/drawing/2014/main" id="{8B3392DD-5478-4F3C-A573-2F993AE5182E}"/>
              </a:ext>
            </a:extLst>
          </p:cNvPr>
          <p:cNvSpPr>
            <a:spLocks noGrp="1"/>
          </p:cNvSpPr>
          <p:nvPr>
            <p:ph type="title"/>
          </p:nvPr>
        </p:nvSpPr>
        <p:spPr>
          <a:xfrm>
            <a:off x="486876" y="2032000"/>
            <a:ext cx="4513792" cy="2819398"/>
          </a:xfrm>
        </p:spPr>
        <p:txBody>
          <a:bodyPr vert="horz" lIns="91440" tIns="45720" rIns="91440" bIns="45720" rtlCol="0" anchor="b">
            <a:normAutofit/>
          </a:bodyPr>
          <a:lstStyle/>
          <a:p>
            <a:pPr algn="r"/>
            <a:r>
              <a:rPr lang="en-US" sz="4800" dirty="0"/>
              <a:t>All Airports and </a:t>
            </a:r>
            <a:r>
              <a:rPr lang="en-US" sz="4800"/>
              <a:t>their routes</a:t>
            </a:r>
            <a:endParaRPr lang="en-US" sz="4800" dirty="0"/>
          </a:p>
        </p:txBody>
      </p:sp>
    </p:spTree>
    <p:extLst>
      <p:ext uri="{BB962C8B-B14F-4D97-AF65-F5344CB8AC3E}">
        <p14:creationId xmlns:p14="http://schemas.microsoft.com/office/powerpoint/2010/main" val="2724214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06" name="Picture 105">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101" name="Picture 5" descr="C:\Users\jodus\AppData\Local\Packages\Microsoft.Office.Desktop_8wekyb3d8bbwe\AC\INetCache\Content.MSO\E873C252.tmp">
            <a:extLst>
              <a:ext uri="{FF2B5EF4-FFF2-40B4-BE49-F238E27FC236}">
                <a16:creationId xmlns:a16="http://schemas.microsoft.com/office/drawing/2014/main" id="{A74D824E-1EB9-4E18-BB08-18821A18C2A9}"/>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29810" y="1450218"/>
            <a:ext cx="6921364" cy="3962480"/>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FC3153B4-2CB4-4262-A97D-EA12C7723B3E}"/>
              </a:ext>
            </a:extLst>
          </p:cNvPr>
          <p:cNvSpPr>
            <a:spLocks noGrp="1"/>
          </p:cNvSpPr>
          <p:nvPr>
            <p:ph type="title"/>
          </p:nvPr>
        </p:nvSpPr>
        <p:spPr>
          <a:xfrm>
            <a:off x="8180983" y="639097"/>
            <a:ext cx="3352256" cy="3746634"/>
          </a:xfrm>
        </p:spPr>
        <p:txBody>
          <a:bodyPr vert="horz" lIns="91440" tIns="45720" rIns="91440" bIns="45720" rtlCol="0" anchor="b">
            <a:normAutofit/>
          </a:bodyPr>
          <a:lstStyle/>
          <a:p>
            <a:pPr algn="r"/>
            <a:r>
              <a:rPr lang="en-US" sz="4800" dirty="0"/>
              <a:t>Route map</a:t>
            </a:r>
          </a:p>
        </p:txBody>
      </p:sp>
    </p:spTree>
    <p:extLst>
      <p:ext uri="{BB962C8B-B14F-4D97-AF65-F5344CB8AC3E}">
        <p14:creationId xmlns:p14="http://schemas.microsoft.com/office/powerpoint/2010/main" val="38805888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a:extLst>
              <a:ext uri="{FF2B5EF4-FFF2-40B4-BE49-F238E27FC236}">
                <a16:creationId xmlns:a16="http://schemas.microsoft.com/office/drawing/2014/main" id="{FE235EC8-9A5F-4AE0-8B2D-0281FDF6D5AD}"/>
              </a:ext>
            </a:extLst>
          </p:cNvPr>
          <p:cNvPicPr>
            <a:picLocks noChangeAspect="1"/>
          </p:cNvPicPr>
          <p:nvPr/>
        </p:nvPicPr>
        <p:blipFill rotWithShape="1">
          <a:blip r:embed="rId4">
            <a:extLst/>
          </a:blip>
          <a:srcRect l="11111"/>
          <a:stretch/>
        </p:blipFill>
        <p:spPr>
          <a:xfrm>
            <a:off x="20" y="10"/>
            <a:ext cx="12191980" cy="6857990"/>
          </a:xfrm>
          <a:prstGeom prst="rect">
            <a:avLst/>
          </a:prstGeom>
        </p:spPr>
      </p:pic>
      <p:pic>
        <p:nvPicPr>
          <p:cNvPr id="20" name="Picture 19">
            <a:extLst>
              <a:ext uri="{FF2B5EF4-FFF2-40B4-BE49-F238E27FC236}">
                <a16:creationId xmlns:a16="http://schemas.microsoft.com/office/drawing/2014/main" id="{2EB248D8-CF52-4E79-8818-CCF3E9CD55A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2" name="Freeform 5">
            <a:extLst>
              <a:ext uri="{FF2B5EF4-FFF2-40B4-BE49-F238E27FC236}">
                <a16:creationId xmlns:a16="http://schemas.microsoft.com/office/drawing/2014/main" id="{EE853D4C-8752-44E5-AD7A-063F8234AA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4" name="Freeform 14">
            <a:extLst>
              <a:ext uri="{FF2B5EF4-FFF2-40B4-BE49-F238E27FC236}">
                <a16:creationId xmlns:a16="http://schemas.microsoft.com/office/drawing/2014/main" id="{73F69954-D4AA-45CE-A548-AEBF62E313A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0068A9AF-AB93-401A-8CE9-F39578B3A7D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7" name="Straight Connector 26">
              <a:extLst>
                <a:ext uri="{FF2B5EF4-FFF2-40B4-BE49-F238E27FC236}">
                  <a16:creationId xmlns:a16="http://schemas.microsoft.com/office/drawing/2014/main" id="{8884D755-D741-471A-A4CA-F50EF5B592D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5B122A-DB1B-47F1-9D17-7AAD12FDCC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5D230F-E76B-4836-8358-A102EEAE77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2430D58-5160-48FC-8844-63C3E0B104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35B9D0E-1620-4053-A7CC-0315832CBFC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384EAA0-3D9E-4D80-B921-03DB831EC67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7733966-4929-4D6A-9E07-2410580C029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E0B5A27-B6CC-4E73-8D9A-3FEFD3FB68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EEA3C4E-D362-4242-9810-2D32F7E94C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B38A6C6-EFF5-4EE1-ADFE-B5F507B080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015C031-4320-4BBA-86BE-C1C67FBBA98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E8CBF99-47D6-4D49-BB15-0D7BE834E29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FE1EFA5-BC29-4544-8FD3-018ACD212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525904B-4221-4FAD-BE3E-44A63F3CE0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F82C6C7-DBDD-44C9-8FCF-ADED6B5B3BB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C53B382-C708-47B5-AA1D-0BEC4F042B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6953A60-0310-4285-8409-1D3868C9BB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3773B86-6265-4CC5-83C1-A09F76FEDC4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065C455-96CD-464F-BFF3-C22DBF3A0B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237F692-81B3-4CD6-972E-7796DD644C9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ECA07D0-9E86-4A9B-BAB4-43493766A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8FA0748-B289-4275-B061-F24BC6DBB9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3ECAB31-E589-40F0-B92D-1D4BB1A1C0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C59E4A1-C61A-41D0-AF5B-57D898401E6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95CAE1B-7705-4527-ACE1-3A682722B98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46A045C-2507-4310-A46F-3C24C36D578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D534929-5355-4FCC-B28D-23A2B339A47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F81BF46-0D3A-4438-8EEE-6121B670CEA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C3AD23-F5B5-4D59-8AC8-81D53B8B34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9052C6B-3534-4A9B-B622-E8D5D13218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4D56ED8-876B-4EE6-B357-10A12B5BA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5D4CDC2-E214-4417-8095-5B2F91AEAB3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6C5CE46-26FC-41D6-A21C-F65C878955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86C81983-24FD-4606-B8D4-469D7988020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41EB9C6-04B6-40DB-9DC7-D04A93BFD61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871D9AB-A0B0-47A4-A672-76333E70550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475B67C-4900-48BA-9B5E-B8757884B4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E1C3B6C-DA70-4290-8F39-6C593A18138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0583374-799E-427C-B427-008CE921FF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E40998E-C5A3-492A-B12A-148AB0EBCE6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9283048-DDA8-4BC4-B8CC-DF3C5A9F25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429CF45-D8B8-484C-9A56-6A827F458D0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CD09BAD-3640-4C2C-BCFB-6616880580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B8388B9-6E7F-4E4A-B6AF-DE7EC2A0051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9A142A50-C95A-4541-A313-EF1B19CEDD8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7E664D3E-3B0F-4769-9D06-0D2A9F7FDDC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23FC98-39F7-48F1-9108-E89CF17858D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531CA6A-5852-4AF8-9BB7-FB48A7ADF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6490D45-405E-42E8-8E75-FB40435E4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655B4ED-0C84-4BED-B75C-7856E3FF4D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8472CDE-C9A5-41FF-9F25-C11A4BC028C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B161A2FD-1C25-44BE-9436-0C75B67E3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EB8AE4B-8581-470F-8F5F-3E4939381AA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043DADFF-BD52-4029-9501-239CF76006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64CEB4E7-E357-4D3C-A253-8A54191B5BF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F8EEACB-8345-4632-BC96-621945A018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E32197A-D1A2-4A8B-A6D2-CAF590F248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3F8E170-186A-4D86-A017-B30FBECF697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49B6D74-07B1-4E0E-9BBA-1905247399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320448A-2320-459B-B975-71822DD38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B594DEB-FD2B-4FAF-A670-65C0355DAFF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BCC1FEE-F2A2-4CBC-A937-65FB46A314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ED32B9E3-91E7-419D-AF64-B8EF6424FD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004CD01-0FC5-4CD8-A1B4-CE1128775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1FE5CA4-CBA0-4623-8CCA-9D340DFA3D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486D501-B2DE-45BD-8240-731D2EAA97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AEAB6A1-C430-4444-99EF-4EEA3EC0C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FA6FDF40-BC01-4309-832B-B4E1C698BF6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BD07185-1C9A-4B11-80A0-E2ED0D85FC8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432CFF46-1BB3-4160-9356-F224042C53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FE94851-EBB2-40D8-8D64-9822B6D62CE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DBBFF110-E54E-4FB1-B864-A4457C6CE75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5319A31A-8D57-4A81-9231-0AC53C6CDB1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768704F1-4068-46C9-ABC3-49FE3E0E1CC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4FB8274-3C59-4C53-B2F4-813FD708EE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59F7020-06BC-4E19-A07A-C19993A92E9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B520646A-A14F-42EC-A5E7-6CBCE8910D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1B65C275-E65F-4C36-8C20-BAF3CC74432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651AA530-CE94-40AC-887F-57B097208C18}"/>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dirty="0"/>
              <a:t>Thanks </a:t>
            </a:r>
            <a:br>
              <a:rPr lang="en-US" sz="4800" dirty="0"/>
            </a:br>
            <a:r>
              <a:rPr lang="en-US" sz="4800" dirty="0"/>
              <a:t>are there any</a:t>
            </a:r>
            <a:br>
              <a:rPr lang="en-US" sz="4800" dirty="0"/>
            </a:br>
            <a:r>
              <a:rPr lang="en-US" sz="4800" dirty="0"/>
              <a:t>Questions?</a:t>
            </a:r>
          </a:p>
        </p:txBody>
      </p:sp>
    </p:spTree>
    <p:extLst>
      <p:ext uri="{BB962C8B-B14F-4D97-AF65-F5344CB8AC3E}">
        <p14:creationId xmlns:p14="http://schemas.microsoft.com/office/powerpoint/2010/main" val="3422428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804CD2-16AD-4CC8-B3CE-EF262099CB53}"/>
              </a:ext>
            </a:extLst>
          </p:cNvPr>
          <p:cNvSpPr>
            <a:spLocks noGrp="1"/>
          </p:cNvSpPr>
          <p:nvPr>
            <p:ph type="title"/>
          </p:nvPr>
        </p:nvSpPr>
        <p:spPr>
          <a:xfrm>
            <a:off x="1428442" y="663970"/>
            <a:ext cx="10352612" cy="5539122"/>
          </a:xfrm>
        </p:spPr>
        <p:txBody>
          <a:bodyPr>
            <a:noAutofit/>
          </a:bodyPr>
          <a:lstStyle/>
          <a:p>
            <a:r>
              <a:rPr lang="nl-BE" sz="14900" dirty="0"/>
              <a:t>11.401.196</a:t>
            </a:r>
            <a:endParaRPr lang="en-GB" sz="14900" dirty="0"/>
          </a:p>
        </p:txBody>
      </p:sp>
    </p:spTree>
    <p:extLst>
      <p:ext uri="{BB962C8B-B14F-4D97-AF65-F5344CB8AC3E}">
        <p14:creationId xmlns:p14="http://schemas.microsoft.com/office/powerpoint/2010/main" val="3599772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804CD2-16AD-4CC8-B3CE-EF262099CB53}"/>
              </a:ext>
            </a:extLst>
          </p:cNvPr>
          <p:cNvSpPr>
            <a:spLocks noGrp="1"/>
          </p:cNvSpPr>
          <p:nvPr>
            <p:ph type="title"/>
          </p:nvPr>
        </p:nvSpPr>
        <p:spPr>
          <a:xfrm>
            <a:off x="1428442" y="663970"/>
            <a:ext cx="10352612" cy="5539122"/>
          </a:xfrm>
        </p:spPr>
        <p:txBody>
          <a:bodyPr>
            <a:noAutofit/>
          </a:bodyPr>
          <a:lstStyle/>
          <a:p>
            <a:r>
              <a:rPr lang="nl-BE" sz="14900" dirty="0"/>
              <a:t>10.522.133</a:t>
            </a:r>
            <a:endParaRPr lang="en-GB" sz="14900" dirty="0"/>
          </a:p>
        </p:txBody>
      </p:sp>
    </p:spTree>
    <p:extLst>
      <p:ext uri="{BB962C8B-B14F-4D97-AF65-F5344CB8AC3E}">
        <p14:creationId xmlns:p14="http://schemas.microsoft.com/office/powerpoint/2010/main" val="2135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extLst/>
          </a:blip>
          <a:stretch/>
        </a:blipFill>
        <a:effectLst/>
      </p:bgPr>
    </p:bg>
    <p:spTree>
      <p:nvGrpSpPr>
        <p:cNvPr id="1" name=""/>
        <p:cNvGrpSpPr/>
        <p:nvPr/>
      </p:nvGrpSpPr>
      <p:grpSpPr>
        <a:xfrm>
          <a:off x="0" y="0"/>
          <a:ext cx="0" cy="0"/>
          <a:chOff x="0" y="0"/>
          <a:chExt cx="0" cy="0"/>
        </a:xfrm>
      </p:grpSpPr>
      <p:pic>
        <p:nvPicPr>
          <p:cNvPr id="29" name="Picture 20">
            <a:extLst>
              <a:ext uri="{FF2B5EF4-FFF2-40B4-BE49-F238E27FC236}">
                <a16:creationId xmlns:a16="http://schemas.microsoft.com/office/drawing/2014/main" id="{6EB3069F-D3A4-4E5B-B87F-660412107DC5}"/>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6" name="Afbeelding 5">
            <a:extLst>
              <a:ext uri="{FF2B5EF4-FFF2-40B4-BE49-F238E27FC236}">
                <a16:creationId xmlns:a16="http://schemas.microsoft.com/office/drawing/2014/main" id="{46303EF1-E3BD-4F26-AA2A-ECA214629C53}"/>
              </a:ext>
            </a:extLst>
          </p:cNvPr>
          <p:cNvPicPr>
            <a:picLocks noChangeAspect="1"/>
          </p:cNvPicPr>
          <p:nvPr/>
        </p:nvPicPr>
        <p:blipFill>
          <a:blip r:embed="rId5"/>
          <a:stretch>
            <a:fillRect/>
          </a:stretch>
        </p:blipFill>
        <p:spPr>
          <a:xfrm>
            <a:off x="4611757" y="1677630"/>
            <a:ext cx="7393498" cy="489819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0" name="Afbeelding 9">
            <a:extLst>
              <a:ext uri="{FF2B5EF4-FFF2-40B4-BE49-F238E27FC236}">
                <a16:creationId xmlns:a16="http://schemas.microsoft.com/office/drawing/2014/main" id="{90C9D912-80DF-4385-ABFC-9B2D91B9C8D0}"/>
              </a:ext>
            </a:extLst>
          </p:cNvPr>
          <p:cNvPicPr>
            <a:picLocks noChangeAspect="1"/>
          </p:cNvPicPr>
          <p:nvPr/>
        </p:nvPicPr>
        <p:blipFill>
          <a:blip r:embed="rId6"/>
          <a:stretch>
            <a:fillRect/>
          </a:stretch>
        </p:blipFill>
        <p:spPr>
          <a:xfrm>
            <a:off x="163562" y="254761"/>
            <a:ext cx="4667504" cy="3068884"/>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116377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A9487CD-7D0F-41CA-BC10-EA03D14049D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Afbeelding 3">
            <a:extLst>
              <a:ext uri="{FF2B5EF4-FFF2-40B4-BE49-F238E27FC236}">
                <a16:creationId xmlns:a16="http://schemas.microsoft.com/office/drawing/2014/main" id="{DC5FD9C6-B36E-4720-B711-D92DC8BA1736}"/>
              </a:ext>
            </a:extLst>
          </p:cNvPr>
          <p:cNvPicPr>
            <a:picLocks noChangeAspect="1"/>
          </p:cNvPicPr>
          <p:nvPr/>
        </p:nvPicPr>
        <p:blipFill rotWithShape="1">
          <a:blip r:embed="rId4"/>
          <a:srcRect l="14343" t="8828" b="263"/>
          <a:stretch/>
        </p:blipFill>
        <p:spPr>
          <a:xfrm>
            <a:off x="20" y="10"/>
            <a:ext cx="12191980" cy="6857990"/>
          </a:xfrm>
          <a:prstGeom prst="rect">
            <a:avLst/>
          </a:prstGeom>
        </p:spPr>
      </p:pic>
      <p:pic>
        <p:nvPicPr>
          <p:cNvPr id="11" name="Picture 10">
            <a:extLst>
              <a:ext uri="{FF2B5EF4-FFF2-40B4-BE49-F238E27FC236}">
                <a16:creationId xmlns:a16="http://schemas.microsoft.com/office/drawing/2014/main" id="{2EB248D8-CF52-4E79-8818-CCF3E9CD55A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Freeform 5">
            <a:extLst>
              <a:ext uri="{FF2B5EF4-FFF2-40B4-BE49-F238E27FC236}">
                <a16:creationId xmlns:a16="http://schemas.microsoft.com/office/drawing/2014/main" id="{EE853D4C-8752-44E5-AD7A-063F8234AA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5" name="Freeform 14">
            <a:extLst>
              <a:ext uri="{FF2B5EF4-FFF2-40B4-BE49-F238E27FC236}">
                <a16:creationId xmlns:a16="http://schemas.microsoft.com/office/drawing/2014/main" id="{73F69954-D4AA-45CE-A548-AEBF62E313A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68A9AF-AB93-401A-8CE9-F39578B3A7D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 name="Straight Connector 17">
              <a:extLst>
                <a:ext uri="{FF2B5EF4-FFF2-40B4-BE49-F238E27FC236}">
                  <a16:creationId xmlns:a16="http://schemas.microsoft.com/office/drawing/2014/main" id="{8884D755-D741-471A-A4CA-F50EF5B592D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5B122A-DB1B-47F1-9D17-7AAD12FDCC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F5D230F-E76B-4836-8358-A102EEAE77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2430D58-5160-48FC-8844-63C3E0B104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35B9D0E-1620-4053-A7CC-0315832CBFC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84EAA0-3D9E-4D80-B921-03DB831EC67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7733966-4929-4D6A-9E07-2410580C029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E0B5A27-B6CC-4E73-8D9A-3FEFD3FB68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EEA3C4E-D362-4242-9810-2D32F7E94C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B38A6C6-EFF5-4EE1-ADFE-B5F507B080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015C031-4320-4BBA-86BE-C1C67FBBA98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E8CBF99-47D6-4D49-BB15-0D7BE834E29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E1EFA5-BC29-4544-8FD3-018ACD212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25904B-4221-4FAD-BE3E-44A63F3CE0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F82C6C7-DBDD-44C9-8FCF-ADED6B5B3BB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C53B382-C708-47B5-AA1D-0BEC4F042B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6953A60-0310-4285-8409-1D3868C9BB7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3773B86-6265-4CC5-83C1-A09F76FEDC4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065C455-96CD-464F-BFF3-C22DBF3A0BF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237F692-81B3-4CD6-972E-7796DD644C9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ECA07D0-9E86-4A9B-BAB4-43493766A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FA0748-B289-4275-B061-F24BC6DBB9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3ECAB31-E589-40F0-B92D-1D4BB1A1C0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C59E4A1-C61A-41D0-AF5B-57D898401E6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95CAE1B-7705-4527-ACE1-3A682722B98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46A045C-2507-4310-A46F-3C24C36D578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D534929-5355-4FCC-B28D-23A2B339A47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F81BF46-0D3A-4438-8EEE-6121B670CEA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0C3AD23-F5B5-4D59-8AC8-81D53B8B34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9052C6B-3534-4A9B-B622-E8D5D13218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4D56ED8-876B-4EE6-B357-10A12B5BA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5D4CDC2-E214-4417-8095-5B2F91AEAB3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6C5CE46-26FC-41D6-A21C-F65C878955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6C81983-24FD-4606-B8D4-469D7988020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41EB9C6-04B6-40DB-9DC7-D04A93BFD61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71D9AB-A0B0-47A4-A672-76333E70550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475B67C-4900-48BA-9B5E-B8757884B4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1C3B6C-DA70-4290-8F39-6C593A18138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0583374-799E-427C-B427-008CE921FF2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E40998E-C5A3-492A-B12A-148AB0EBCE6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9283048-DDA8-4BC4-B8CC-DF3C5A9F25B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429CF45-D8B8-484C-9A56-6A827F458D0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CD09BAD-3640-4C2C-BCFB-6616880580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B8388B9-6E7F-4E4A-B6AF-DE7EC2A0051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A142A50-C95A-4541-A313-EF1B19CEDD8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E664D3E-3B0F-4769-9D06-0D2A9F7FDDC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823FC98-39F7-48F1-9108-E89CF17858D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531CA6A-5852-4AF8-9BB7-FB48A7ADF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6490D45-405E-42E8-8E75-FB40435E4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655B4ED-0C84-4BED-B75C-7856E3FF4D5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8472CDE-C9A5-41FF-9F25-C11A4BC028C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161A2FD-1C25-44BE-9436-0C75B67E3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B8AE4B-8581-470F-8F5F-3E4939381AA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43DADFF-BD52-4029-9501-239CF76006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64CEB4E7-E357-4D3C-A253-8A54191B5BF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F8EEACB-8345-4632-BC96-621945A018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E32197A-D1A2-4A8B-A6D2-CAF590F2485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3F8E170-186A-4D86-A017-B30FBECF697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49B6D74-07B1-4E0E-9BBA-1905247399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320448A-2320-459B-B975-71822DD38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B594DEB-FD2B-4FAF-A670-65C0355DAFF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BCC1FEE-F2A2-4CBC-A937-65FB46A314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D32B9E3-91E7-419D-AF64-B8EF6424FD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004CD01-0FC5-4CD8-A1B4-CE1128775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1FE5CA4-CBA0-4623-8CCA-9D340DFA3D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486D501-B2DE-45BD-8240-731D2EAA97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4AEAB6A1-C430-4444-99EF-4EEA3EC0C5E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A6FDF40-BC01-4309-832B-B4E1C698BF6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BD07185-1C9A-4B11-80A0-E2ED0D85FC8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32CFF46-1BB3-4160-9356-F224042C53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E94851-EBB2-40D8-8D64-9822B6D62CE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BBFF110-E54E-4FB1-B864-A4457C6CE75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319A31A-8D57-4A81-9231-0AC53C6CDB1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68704F1-4068-46C9-ABC3-49FE3E0E1CC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4FB8274-3C59-4C53-B2F4-813FD708EE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59F7020-06BC-4E19-A07A-C19993A92E9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520646A-A14F-42EC-A5E7-6CBCE8910D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B65C275-E65F-4C36-8C20-BAF3CC74432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708793B1-051B-44D3-93AF-CD213D90A436}"/>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a:t>Charts</a:t>
            </a:r>
          </a:p>
        </p:txBody>
      </p:sp>
    </p:spTree>
    <p:extLst>
      <p:ext uri="{BB962C8B-B14F-4D97-AF65-F5344CB8AC3E}">
        <p14:creationId xmlns:p14="http://schemas.microsoft.com/office/powerpoint/2010/main" val="1552274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Freeform 5">
            <a:extLst>
              <a:ext uri="{FF2B5EF4-FFF2-40B4-BE49-F238E27FC236}">
                <a16:creationId xmlns:a16="http://schemas.microsoft.com/office/drawing/2014/main" id="{ABDB4582-44AE-4E18-8464-05E0C5731A7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8" name="Freeform 14">
            <a:extLst>
              <a:ext uri="{FF2B5EF4-FFF2-40B4-BE49-F238E27FC236}">
                <a16:creationId xmlns:a16="http://schemas.microsoft.com/office/drawing/2014/main" id="{834AA19D-D28C-42A8-85C3-43596A2C51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0027E42E-AE32-44CA-B7BB-2E81811F8DD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31" name="Straight Connector 30">
              <a:extLst>
                <a:ext uri="{FF2B5EF4-FFF2-40B4-BE49-F238E27FC236}">
                  <a16:creationId xmlns:a16="http://schemas.microsoft.com/office/drawing/2014/main" id="{A088E0A1-0B30-4CCB-8A81-FE7CD951261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8875F36-1881-4C6F-AF34-61C12DCB174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4FA217E-E029-463E-8F69-3C494C30F18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E20BA78-A2F8-4EE9-AD79-4560BBABA85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C72D971-8746-4672-9ED9-022673A109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93D413D-3B8A-42F0-BFB8-2C9764FA7B7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F004B3-4700-4D62-BFA8-07A2CB52EE3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3F454BC-502F-45A5-9286-F9AAF53D9FE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E04F419-5713-469A-801C-416F54A3493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4E4635B-24F2-4032-BDD6-D07990AD4BC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BA8091B-8DDA-425F-AF93-023ED9F45C4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356D989-2866-49C1-BE2B-5ED7B961ACA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719C6D4-8B9A-4109-A7CC-A940A2C1E37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488CB7D-BD79-42A2-9200-768664CE605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9B656FE-3DC8-486B-B8BB-41C7BA0142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6F6CA85-0A9C-4332-BCC1-D91463777B7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3EAB4D0-E390-4195-8B31-E4F17F09868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8A04328-E8BF-4B6D-AC14-E9E8E29D7FE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597E401-97C5-423E-919A-DFD8915BB92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7EA9F4A-CFDB-45BF-8DA2-27C8F718A87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7A71F04-BE81-4FD0-B4F6-DDCDC1209C1D}"/>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CF6D7C9-41B5-4E8A-A287-14EA84A583B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361FC71-51B7-4AA8-BCDA-D38F2D9AF52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1F21AF5-4602-46DF-9820-4826EA4B42C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9480754-0F96-4430-8DC3-979A21C428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B44DF25-1482-4A14-BFC6-6C69CC9C530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37CC1AE-0A32-4E1E-896B-2A76EF57B1D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21A70B7F-5ACA-407B-B645-525A6D32132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4632EC0-D4CC-4E06-A467-B0DF2F24301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BB4EF78-7BCD-41A0-B952-481EE0188F5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AE8FAF5-4FE8-43CB-B6E8-E70FE1B35E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489096B-B47B-4B83-A584-0A6718E21B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07A979D-500D-4B4D-A74A-242888401D3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B2E235-E6D3-4488-903E-803B765F389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70A1F48-54C1-4EA4-AB1C-BF2CFE1EBD2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B45E8F5-9801-48FA-9935-AF3FA51F1A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A0D9948-0529-40C1-A0EB-196656CCBDB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6C673E7-DE8B-4947-AD07-6B652F92680F}"/>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5C48DA5-6E2D-4876-98D8-497CBEB0BB9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3A5FD2A-FDB5-4881-8DB9-87BC860BF94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D40631C-5F57-4F40-B598-65724FB7F72E}"/>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1AEB9ED3-7842-4EAB-B58C-757BAFCBD9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0F113F6-91C1-403A-AF4E-8AD9DA1A8D6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351E6F3-1156-40E6-94EB-2D804EDAE1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E2BC071-E0C5-4183-9B2E-3A0D9BF783F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2E7482A-2B6D-40DC-A943-86A385AE4AD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609509B9-40D7-4C0E-A338-DAD440BD8604}"/>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FC65A53-6D4B-4206-8A46-0F7A19469A1C}"/>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9322A210-DF61-4EB5-AF0C-DA047452ED4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1B482A4E-4BE7-4244-A91A-C82C8DB4E9D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4D0601FF-B12D-4E5B-956D-3F4EC2497BA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4542652-9CA6-4B8D-BC59-2F7B20ABC01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0BA007D-9E92-4CA8-A708-6C7DD2E7BA71}"/>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D07D47-C804-4455-8309-0E7DC83AF10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73AA0B1-9C05-40F8-85B8-E8052278675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5BA57D4-7DE3-4704-8C13-FBC3A75B080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C6582B0D-575F-41A0-975E-60E6754A0FB7}"/>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A2AE5EC-9F9A-436C-9454-E988EA75977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459BB45-EFAA-4138-B1E7-CF817A09892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906B09C-E123-4952-8CBB-5244CFB0DC93}"/>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30E6C7E7-0039-4BD1-9DDF-E9C52222450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FDBDA5F-D32E-4611-A505-D2DE671DDBC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153A6C64-6F86-48DB-9EA8-14440531754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5E86FAF-C76F-40A2-ADFB-FDE12C10146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AAD2EAE-270E-44F7-A11B-0C801D86B835}"/>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3F145145-8413-44DF-B42A-6084651BF18B}"/>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93269C9-5835-433D-9FA0-948E33672499}"/>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78E720B-02C1-486E-8358-80840FEA7DD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AF1037A0-FF5E-4FAA-9F3F-E870FD005AE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38D1A6B3-5A9D-4D3E-AB5C-9A5FEAE812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BEC51D1F-69E1-4B0B-94B0-7D93FB41129A}"/>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03D6CC9-C969-4591-AEDF-472DA64E579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324D973E-B86F-4AF8-8556-C52397282CD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BFC5213B-135A-41A5-A778-80B1630890F8}"/>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0780E42-A140-4D97-9857-771BD1D39146}"/>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B27A0811-BE72-487B-AA54-57491FA506C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3F9A93E-E149-44CA-A1FD-BE38A1C672D0}"/>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D26B12C1-22E7-4F8F-BC20-E444596E6B02}"/>
                </a:ext>
                <a:ext uri="{C183D7F6-B498-43B3-948B-1728B52AA6E4}">
                  <adec:decorative xmlns=""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el 1">
            <a:extLst>
              <a:ext uri="{FF2B5EF4-FFF2-40B4-BE49-F238E27FC236}">
                <a16:creationId xmlns:a16="http://schemas.microsoft.com/office/drawing/2014/main" id="{F09F7C74-8459-465B-BC3F-61CD863BD13B}"/>
              </a:ext>
            </a:extLst>
          </p:cNvPr>
          <p:cNvSpPr>
            <a:spLocks noGrp="1"/>
          </p:cNvSpPr>
          <p:nvPr>
            <p:ph type="title"/>
          </p:nvPr>
        </p:nvSpPr>
        <p:spPr>
          <a:xfrm>
            <a:off x="486876" y="2032000"/>
            <a:ext cx="4513792" cy="2819398"/>
          </a:xfrm>
        </p:spPr>
        <p:txBody>
          <a:bodyPr vert="horz" lIns="91440" tIns="45720" rIns="91440" bIns="45720" rtlCol="0" anchor="b">
            <a:normAutofit fontScale="90000"/>
          </a:bodyPr>
          <a:lstStyle/>
          <a:p>
            <a:pPr algn="r"/>
            <a:r>
              <a:rPr lang="en-US" sz="4800" dirty="0"/>
              <a:t>How</a:t>
            </a:r>
            <a:r>
              <a:rPr lang="en-US" sz="4800" i="1" dirty="0"/>
              <a:t> </a:t>
            </a:r>
            <a:r>
              <a:rPr lang="en-US" sz="4800" dirty="0"/>
              <a:t>many flights are being served by which carrier from 2011 to 2012</a:t>
            </a:r>
            <a:br>
              <a:rPr lang="en-US" sz="4800" dirty="0"/>
            </a:br>
            <a:endParaRPr lang="en-US" sz="4800" dirty="0"/>
          </a:p>
        </p:txBody>
      </p:sp>
      <p:sp>
        <p:nvSpPr>
          <p:cNvPr id="3" name="Tijdelijke aanduiding voor tekst 2">
            <a:extLst>
              <a:ext uri="{FF2B5EF4-FFF2-40B4-BE49-F238E27FC236}">
                <a16:creationId xmlns:a16="http://schemas.microsoft.com/office/drawing/2014/main" id="{5B69BB71-01AA-4312-9779-DEA3C471D424}"/>
              </a:ext>
            </a:extLst>
          </p:cNvPr>
          <p:cNvSpPr>
            <a:spLocks noGrp="1"/>
          </p:cNvSpPr>
          <p:nvPr>
            <p:ph type="body" idx="1"/>
          </p:nvPr>
        </p:nvSpPr>
        <p:spPr>
          <a:xfrm>
            <a:off x="486876" y="4851399"/>
            <a:ext cx="4513792" cy="914401"/>
          </a:xfrm>
        </p:spPr>
        <p:txBody>
          <a:bodyPr vert="horz" lIns="91440" tIns="45720" rIns="91440" bIns="45720" rtlCol="0" anchor="t">
            <a:normAutofit/>
          </a:bodyPr>
          <a:lstStyle/>
          <a:p>
            <a:pPr algn="r"/>
            <a:endParaRPr lang="en-US" sz="1800" dirty="0"/>
          </a:p>
        </p:txBody>
      </p:sp>
      <p:pic>
        <p:nvPicPr>
          <p:cNvPr id="15" name="Afbeelding 14">
            <a:extLst>
              <a:ext uri="{FF2B5EF4-FFF2-40B4-BE49-F238E27FC236}">
                <a16:creationId xmlns:a16="http://schemas.microsoft.com/office/drawing/2014/main" id="{B030D79A-5016-4177-AE2A-3E7B50AF88C4}"/>
              </a:ext>
            </a:extLst>
          </p:cNvPr>
          <p:cNvPicPr>
            <a:picLocks noChangeAspect="1"/>
          </p:cNvPicPr>
          <p:nvPr/>
        </p:nvPicPr>
        <p:blipFill>
          <a:blip r:embed="rId4"/>
          <a:stretch>
            <a:fillRect/>
          </a:stretch>
        </p:blipFill>
        <p:spPr>
          <a:xfrm>
            <a:off x="6128468" y="1074494"/>
            <a:ext cx="6020544" cy="5621768"/>
          </a:xfrm>
          <a:prstGeom prst="rect">
            <a:avLst/>
          </a:prstGeom>
        </p:spPr>
      </p:pic>
    </p:spTree>
    <p:extLst>
      <p:ext uri="{BB962C8B-B14F-4D97-AF65-F5344CB8AC3E}">
        <p14:creationId xmlns:p14="http://schemas.microsoft.com/office/powerpoint/2010/main" val="946583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1BE7CB7-24DC-41D6-9BC1-CE5302728316}"/>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11" name="Afbeelding 10">
            <a:extLst>
              <a:ext uri="{FF2B5EF4-FFF2-40B4-BE49-F238E27FC236}">
                <a16:creationId xmlns:a16="http://schemas.microsoft.com/office/drawing/2014/main" id="{5A0808E7-1A0C-4664-86D5-2070AD2E6D03}"/>
              </a:ext>
            </a:extLst>
          </p:cNvPr>
          <p:cNvPicPr>
            <a:picLocks noChangeAspect="1"/>
          </p:cNvPicPr>
          <p:nvPr/>
        </p:nvPicPr>
        <p:blipFill rotWithShape="1">
          <a:blip r:embed="rId4"/>
          <a:srcRect t="5037" r="8875" b="28371"/>
          <a:stretch/>
        </p:blipFill>
        <p:spPr>
          <a:xfrm>
            <a:off x="369161" y="283779"/>
            <a:ext cx="11469704" cy="4714759"/>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el 1">
            <a:extLst>
              <a:ext uri="{FF2B5EF4-FFF2-40B4-BE49-F238E27FC236}">
                <a16:creationId xmlns:a16="http://schemas.microsoft.com/office/drawing/2014/main" id="{989BCA88-F027-4772-8FA5-A4C87A452D9F}"/>
              </a:ext>
            </a:extLst>
          </p:cNvPr>
          <p:cNvSpPr>
            <a:spLocks noGrp="1"/>
          </p:cNvSpPr>
          <p:nvPr>
            <p:ph type="title"/>
          </p:nvPr>
        </p:nvSpPr>
        <p:spPr>
          <a:xfrm>
            <a:off x="1141715" y="6085343"/>
            <a:ext cx="10127192" cy="931341"/>
          </a:xfrm>
        </p:spPr>
        <p:txBody>
          <a:bodyPr vert="horz" lIns="91440" tIns="45720" rIns="91440" bIns="45720" rtlCol="0" anchor="b">
            <a:normAutofit fontScale="90000"/>
          </a:bodyPr>
          <a:lstStyle/>
          <a:p>
            <a:pPr algn="r"/>
            <a:r>
              <a:rPr lang="en-GB" b="1" i="1" dirty="0"/>
              <a:t>How many flights did each carrier carried out from 2011 to 2012</a:t>
            </a:r>
            <a:br>
              <a:rPr lang="en-GB" b="1" dirty="0"/>
            </a:br>
            <a:endParaRPr lang="en-US" dirty="0"/>
          </a:p>
        </p:txBody>
      </p:sp>
    </p:spTree>
    <p:extLst>
      <p:ext uri="{BB962C8B-B14F-4D97-AF65-F5344CB8AC3E}">
        <p14:creationId xmlns:p14="http://schemas.microsoft.com/office/powerpoint/2010/main" val="2729180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BB0944-A411-4E8A-B949-627F38E23C4D}"/>
              </a:ext>
            </a:extLst>
          </p:cNvPr>
          <p:cNvSpPr>
            <a:spLocks noGrp="1"/>
          </p:cNvSpPr>
          <p:nvPr>
            <p:ph type="title"/>
          </p:nvPr>
        </p:nvSpPr>
        <p:spPr>
          <a:xfrm>
            <a:off x="685801" y="609600"/>
            <a:ext cx="10131425" cy="1456267"/>
          </a:xfrm>
        </p:spPr>
        <p:txBody>
          <a:bodyPr/>
          <a:lstStyle/>
          <a:p>
            <a:r>
              <a:rPr lang="nl-BE" dirty="0" err="1"/>
              <a:t>Conclusion</a:t>
            </a:r>
            <a:endParaRPr lang="en-GB" dirty="0"/>
          </a:p>
        </p:txBody>
      </p:sp>
      <p:pic>
        <p:nvPicPr>
          <p:cNvPr id="3" name="Afbeelding 2">
            <a:extLst>
              <a:ext uri="{FF2B5EF4-FFF2-40B4-BE49-F238E27FC236}">
                <a16:creationId xmlns:a16="http://schemas.microsoft.com/office/drawing/2014/main" id="{21D8AEB7-2893-4E54-8CAB-4F368E217FE7}"/>
              </a:ext>
            </a:extLst>
          </p:cNvPr>
          <p:cNvPicPr/>
          <p:nvPr/>
        </p:nvPicPr>
        <p:blipFill>
          <a:blip r:embed="rId2"/>
          <a:stretch>
            <a:fillRect/>
          </a:stretch>
        </p:blipFill>
        <p:spPr>
          <a:xfrm>
            <a:off x="294640" y="2590482"/>
            <a:ext cx="5760720" cy="2225675"/>
          </a:xfrm>
          <a:prstGeom prst="rect">
            <a:avLst/>
          </a:prstGeom>
        </p:spPr>
      </p:pic>
      <p:pic>
        <p:nvPicPr>
          <p:cNvPr id="4" name="Afbeelding 3">
            <a:extLst>
              <a:ext uri="{FF2B5EF4-FFF2-40B4-BE49-F238E27FC236}">
                <a16:creationId xmlns:a16="http://schemas.microsoft.com/office/drawing/2014/main" id="{4693526C-70A0-40FB-B77F-72BECB2FC8BF}"/>
              </a:ext>
            </a:extLst>
          </p:cNvPr>
          <p:cNvPicPr/>
          <p:nvPr/>
        </p:nvPicPr>
        <p:blipFill rotWithShape="1">
          <a:blip r:embed="rId3"/>
          <a:srcRect r="35361"/>
          <a:stretch/>
        </p:blipFill>
        <p:spPr>
          <a:xfrm>
            <a:off x="7228840" y="537931"/>
            <a:ext cx="4587240" cy="5772381"/>
          </a:xfrm>
          <a:prstGeom prst="rect">
            <a:avLst/>
          </a:prstGeom>
        </p:spPr>
      </p:pic>
    </p:spTree>
    <p:extLst>
      <p:ext uri="{BB962C8B-B14F-4D97-AF65-F5344CB8AC3E}">
        <p14:creationId xmlns:p14="http://schemas.microsoft.com/office/powerpoint/2010/main" val="16057585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mels">
  <a:themeElements>
    <a:clrScheme name="Celestial">
      <a:dk1>
        <a:sysClr val="windowText" lastClr="000000"/>
      </a:dk1>
      <a:lt1>
        <a:sysClr val="window" lastClr="FFFFFF"/>
      </a:lt1>
      <a:dk2>
        <a:srgbClr val="104C7E"/>
      </a:dk2>
      <a:lt2>
        <a:srgbClr val="EBEBEB"/>
      </a:lt2>
      <a:accent1>
        <a:srgbClr val="94CE67"/>
      </a:accent1>
      <a:accent2>
        <a:srgbClr val="49D1CD"/>
      </a:accent2>
      <a:accent3>
        <a:srgbClr val="61A5D6"/>
      </a:accent3>
      <a:accent4>
        <a:srgbClr val="9D8CD3"/>
      </a:accent4>
      <a:accent5>
        <a:srgbClr val="E45C8A"/>
      </a:accent5>
      <a:accent6>
        <a:srgbClr val="F98C61"/>
      </a:accent6>
      <a:hlink>
        <a:srgbClr val="AAF172"/>
      </a:hlink>
      <a:folHlink>
        <a:srgbClr val="E7F19A"/>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E44E6A2F-09CD-4BE0-B42D-107FF03CEED6}"/>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409</TotalTime>
  <Words>936</Words>
  <Application>Microsoft Office PowerPoint</Application>
  <PresentationFormat>Breedbeeld</PresentationFormat>
  <Paragraphs>172</Paragraphs>
  <Slides>29</Slides>
  <Notes>5</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29</vt:i4>
      </vt:variant>
    </vt:vector>
  </HeadingPairs>
  <TitlesOfParts>
    <vt:vector size="34" baseType="lpstr">
      <vt:lpstr>Arial</vt:lpstr>
      <vt:lpstr>Calibri</vt:lpstr>
      <vt:lpstr>Calibri Light</vt:lpstr>
      <vt:lpstr>Times New Roman</vt:lpstr>
      <vt:lpstr>Hemels</vt:lpstr>
      <vt:lpstr>USA Flight data</vt:lpstr>
      <vt:lpstr>Cleanup</vt:lpstr>
      <vt:lpstr>11.401.196</vt:lpstr>
      <vt:lpstr>10.522.133</vt:lpstr>
      <vt:lpstr>PowerPoint-presentatie</vt:lpstr>
      <vt:lpstr>Charts</vt:lpstr>
      <vt:lpstr>How many flights are being served by which carrier from 2011 to 2012 </vt:lpstr>
      <vt:lpstr>How many flights did each carrier carried out from 2011 to 2012 </vt:lpstr>
      <vt:lpstr>Conclusion</vt:lpstr>
      <vt:lpstr>What are the hubs for each carrier?</vt:lpstr>
      <vt:lpstr>Conclusion</vt:lpstr>
      <vt:lpstr>The total amount of scheduled flight time compared to the actual flight time per carrier from 2011 to 2012</vt:lpstr>
      <vt:lpstr>How many turns around the world could you travel from the total flown km per carrier from 2011 to 2012 </vt:lpstr>
      <vt:lpstr>The fight distance compared to the scheduled flight time per carrier</vt:lpstr>
      <vt:lpstr>Per carrier what are the most popular departure states and arrival states </vt:lpstr>
      <vt:lpstr>CONCLUSIONS</vt:lpstr>
      <vt:lpstr>What are top 10 busiest airports and their average time delays</vt:lpstr>
      <vt:lpstr>What are top 10 busiest airports and their average time delays</vt:lpstr>
      <vt:lpstr>The average departure delay and the average arrival delay compared to the number of flights per month</vt:lpstr>
      <vt:lpstr>The average flight time and average delay per flight category compared with each carrier </vt:lpstr>
      <vt:lpstr>Machine learning</vt:lpstr>
      <vt:lpstr>PowerPoint-presentatie</vt:lpstr>
      <vt:lpstr>Lineair Regression model</vt:lpstr>
      <vt:lpstr>Ridge Regression model</vt:lpstr>
      <vt:lpstr>Random Forrest  Classifier</vt:lpstr>
      <vt:lpstr>NetworkX</vt:lpstr>
      <vt:lpstr>All Airports and their routes</vt:lpstr>
      <vt:lpstr>Route map</vt:lpstr>
      <vt:lpstr>Thanks  are there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 Flight data</dc:title>
  <dc:creator>sven depickere</dc:creator>
  <cp:lastModifiedBy>sven depickere</cp:lastModifiedBy>
  <cp:revision>40</cp:revision>
  <dcterms:created xsi:type="dcterms:W3CDTF">2018-05-10T10:25:49Z</dcterms:created>
  <dcterms:modified xsi:type="dcterms:W3CDTF">2018-05-21T17:13:31Z</dcterms:modified>
</cp:coreProperties>
</file>

<file path=docProps/thumbnail.jpeg>
</file>